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9" name="Monica Chen"/>
  <p:cmAuthor clrIdx="1" id="1" initials="" lastIdx="3" name="Kyle Lam"/>
  <p:cmAuthor clrIdx="2" id="2" initials="" lastIdx="2" name="Daniel Galperin"/>
  <p:cmAuthor clrIdx="3" id="3" initials="" lastIdx="8" name="Jithu Alexander"/>
  <p:cmAuthor clrIdx="4" id="4" initials="" lastIdx="7" name="Helena Chu"/>
  <p:cmAuthor clrIdx="5" id="5" initials="" lastIdx="2" name="Dewan Thenmalai"/>
  <p:cmAuthor clrIdx="6" id="6" initials="" lastIdx="1" name="Deven Jacobi"/>
  <p:cmAuthor clrIdx="7" id="7" initials="" lastIdx="3" name="Brenda So"/>
  <p:cmAuthor clrIdx="8" id="8" initials="" lastIdx="1" name="Jonathan Wu"/>
  <p:cmAuthor clrIdx="9" id="9" initials="" lastIdx="1" name="Bingyi F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4" idx="1">
    <p:pos x="6000" y="0"/>
    <p:text>we need another slide about refugees</p:text>
  </p:cm>
  <p:cm authorId="4" idx="2">
    <p:pos x="6000" y="100"/>
    <p:text>-mon</p:text>
  </p:cm>
  <p:cm authorId="5" idx="1">
    <p:pos x="6000" y="200"/>
    <p:text>i dont think theres so much to talk about that we need an entire slide for this</p:text>
  </p:cm>
  <p:cm authorId="5" idx="2">
    <p:pos x="6000" y="300"/>
    <p:text>-monica</p:text>
  </p:cm>
  <p:cm authorId="7" idx="1">
    <p:pos x="6000" y="400"/>
    <p:text>We are planning to get rid of this, does anyone have big rejections?</p:text>
  </p:cm>
  <p:cm authorId="3" idx="4">
    <p:pos x="6000" y="500"/>
    <p:text>do we really need this since we already have the design goals?</p:text>
  </p:cm>
  <p:cm authorId="2" idx="2">
    <p:pos x="6000" y="600"/>
    <p:text>I agree, can we delete pls</p:text>
  </p:cm>
  <p:cm authorId="7" idx="3">
    <p:pos x="6000" y="700"/>
    <p:text>I still think that this slide makes the problem look unimportant... Any thoughts?</p:text>
  </p:cm>
  <p:cm authorId="4" idx="4">
    <p:pos x="6000" y="800"/>
    <p:text>agree - it's a pretty chart but it diminishes the issue in a way</p:text>
  </p:cm>
  <p:cm authorId="3" idx="6">
    <p:pos x="6000" y="900"/>
    <p:text>We should take this one out and just keep the other two slides about 10 million compared to nyc</p:text>
  </p:cm>
  <p:cm authorId="0" idx="2">
    <p:pos x="6000" y="1000"/>
    <p:text>do we want to use the same slide again?</p:text>
  </p:cm>
  <p:cm authorId="4" idx="5">
    <p:pos x="6000" y="1100"/>
    <p:text>please dont. i'll figure out some other way to open a presentation but i feel that repeating what we did is not a good idea</p:text>
  </p:cm>
  <p:cm authorId="0" idx="3">
    <p:pos x="6000" y="1200"/>
    <p:text>i like the charts but it's just that it might be a bit difficult to recognize what the charts are about</p:text>
  </p:cm>
  <p:cm authorId="3" idx="7">
    <p:pos x="6000" y="1300"/>
    <p:text>We can only fit ~2 charts a slide so if we're using charts we have to take one out to make the other two legible</p:text>
  </p:cm>
  <p:cm authorId="4" idx="6">
    <p:pos x="6000" y="1400"/>
    <p:text>use a picture over "imagine"?...</p:text>
  </p:cm>
  <p:cm authorId="0" idx="4">
    <p:pos x="6000" y="1500"/>
    <p:text>picture might be a little difficult to read</p:text>
  </p:cm>
  <p:cm authorId="4" idx="7">
    <p:pos x="6000" y="1600"/>
    <p:text>anthro's slides has bigger charts for temperature and rainfall but no chart about windspeed - also it's focused on Mentao, Burkina Faso. You can see the highest temperature on it tho. Shall we only present data on Mentao?</p:text>
  </p:cm>
  <p:cm authorId="0" idx="5">
    <p:pos x="6000" y="1700"/>
    <p:text>i wasn't sure if we would need something like this so i made it just in case</p:text>
  </p:cm>
  <p:cm authorId="0" idx="6">
    <p:pos x="6000" y="1800"/>
    <p:text>this slide could be better laid out. perhaps someone could take a picture of the frame and point out where these materials are used</p:text>
  </p:cm>
  <p:cm authorId="3" idx="8">
    <p:pos x="6000" y="1900"/>
    <p:text>Once we get the final design pics i think its best to do that</p:text>
  </p:cm>
  <p:cm authorId="0" idx="7">
    <p:pos x="6000" y="2000"/>
    <p:text>when can we get those?</p:text>
  </p:cm>
  <p:cm authorId="0" idx="8">
    <p:pos x="6000" y="2100"/>
    <p:text>i dont think this slide is necessary. you could probably incorporate this slide into walls</p:text>
  </p:cm>
  <p:cm authorId="9" idx="1">
    <p:pos x="6000" y="2200"/>
    <p:text>Is contact UN also a next step?</p:text>
  </p:cm>
  <p:cm authorId="0" idx="9">
    <p:pos x="6000" y="2300"/>
    <p:text>Can we get a picture of this without the tilt?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6" idx="1">
    <p:pos x="6000" y="0"/>
    <p:text>this is in burkina faso
http://www.unhcr.org/thumb1/5180e48e6.jpg</p:text>
  </p:cm>
  <p:cm authorId="3" idx="3">
    <p:pos x="6000" y="100"/>
    <p:text>http://www.visionproject.org/images/img_magazine/pdfs/african_refugee_crisis.pdf</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p:pos x="6000" y="0"/>
    <p:text>dan, do we still want that arrow?</p:text>
  </p:cm>
  <p:cm authorId="2" idx="1">
    <p:pos x="6000" y="100"/>
    <p:text>i think so, does it look that bad?</p:text>
  </p:cm>
  <p:cm authorId="7" idx="2">
    <p:pos x="6000" y="200"/>
    <p:text>Should we still use this mindmap as our design goals?</p:text>
  </p:cm>
  <p:cm authorId="3" idx="5">
    <p:pos x="6000" y="300"/>
    <p:text>yep its good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4" idx="3">
    <p:pos x="6000" y="0"/>
    <p:text>put in pictures of the frame designs -mon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3" idx="1">
    <p:pos x="6000" y="0"/>
    <p:text>I feel this should be one of the first slides in frame part</p:text>
  </p:cm>
  <p:cm authorId="3" idx="2">
    <p:pos x="6000" y="100"/>
    <p:text>after mission statement maybe*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8" idx="1">
    <p:pos x="6000" y="0"/>
    <p:text>Do we want a picture of the tyvek and netting for these two slides?</p:text>
  </p:cm>
  <p:cm authorId="1" idx="2">
    <p:pos x="6000" y="100"/>
    <p:text>yes please</p:text>
  </p:cm>
  <p:cm authorId="1" idx="3">
    <p:pos x="6000" y="200"/>
    <p:text>actually these pictures
can go up after we construct it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its a cute picture but we could probably do without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2.dupont.com/South_Africa_Country_Site/en_ZA/About%20DuPont/DuPont%20Sub-Saharan%20Africa.pd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Font: Georgia</a:t>
            </a:r>
          </a:p>
          <a:p>
            <a:pPr lvl="0" rtl="0">
              <a:spcBef>
                <a:spcPts val="0"/>
              </a:spcBef>
              <a:buNone/>
            </a:pPr>
            <a:r>
              <a:rPr lang="en"/>
              <a:t>Change the background to RAMESSES II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DO NOT DELETE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SAY THIS  DURING PRESENTATION PLS~</a:t>
            </a:r>
          </a:p>
          <a:p>
            <a:pPr rtl="0">
              <a:spcBef>
                <a:spcPts val="0"/>
              </a:spcBef>
              <a:buNone/>
            </a:pPr>
            <a:r>
              <a:rPr lang="en"/>
              <a:t>&gt;&gt;&gt;&gt;</a:t>
            </a:r>
          </a:p>
          <a:p>
            <a:pPr rtl="0">
              <a:spcBef>
                <a:spcPts val="0"/>
              </a:spcBef>
              <a:buNone/>
            </a:pPr>
            <a:r>
              <a:rPr lang="en"/>
              <a:t>Why did we have a hexagonal  base:</a:t>
            </a:r>
          </a:p>
          <a:p>
            <a:pPr rtl="0">
              <a:spcBef>
                <a:spcPts val="0"/>
              </a:spcBef>
              <a:buNone/>
            </a:pPr>
            <a:r>
              <a:rPr lang="en"/>
              <a:t>-Previous design was a full circular base but our design allows us to have more sides for deflection of wind and it allows us to put in the arches at the vertices rather than random or equally spaced out places in a circle. It makes the assembly process easier because ideally this base can be a standalone without having to be buried into the ground due to us using full and half tubes of bamboo.</a:t>
            </a:r>
          </a:p>
          <a:p>
            <a:pPr rtl="0">
              <a:spcBef>
                <a:spcPts val="0"/>
              </a:spcBef>
              <a:buNone/>
            </a:pPr>
            <a:r>
              <a:rPr lang="en"/>
              <a:t>-Having full tubing for 3 edges of the hexagonal gumdrop allows us to just drill a hole into it and use it as a place holder for our quarter piece bamboo arches. </a:t>
            </a:r>
          </a:p>
          <a:p>
            <a:pPr>
              <a:spcBef>
                <a:spcPts val="0"/>
              </a:spcBef>
              <a:buNone/>
            </a:pPr>
            <a:r>
              <a:rPr lang="en"/>
              <a:t>-The hexagonal base is visually appealing and allows us to  still have a good amount of surface area that is usable compared to the circular base.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4" name="Shape 1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 why are these slides first when talking about the frame??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sz="1000">
                <a:solidFill>
                  <a:schemeClr val="dk1"/>
                </a:solidFill>
              </a:rPr>
              <a:t>The purpose of the skin is to create a barrier between the interior of the shelter and the surrounding environment. Overall, the skin has to satisfy specific criteria in order to be effective.</a:t>
            </a:r>
          </a:p>
          <a:p>
            <a:pPr rtl="0">
              <a:spcBef>
                <a:spcPts val="0"/>
              </a:spcBef>
              <a:buNone/>
            </a:pPr>
            <a:r>
              <a:t/>
            </a:r>
            <a:endParaRPr sz="1000">
              <a:solidFill>
                <a:schemeClr val="dk1"/>
              </a:solidFill>
            </a:endParaRPr>
          </a:p>
          <a:p>
            <a:pPr rtl="0">
              <a:spcBef>
                <a:spcPts val="0"/>
              </a:spcBef>
              <a:buNone/>
            </a:pPr>
            <a:r>
              <a:t/>
            </a:r>
            <a:endParaRPr sz="1000">
              <a:solidFill>
                <a:schemeClr val="dk1"/>
              </a:solidFill>
            </a:endParaRPr>
          </a:p>
          <a:p>
            <a:pPr rtl="0">
              <a:spcBef>
                <a:spcPts val="0"/>
              </a:spcBef>
              <a:buNone/>
            </a:pPr>
            <a:r>
              <a:t/>
            </a:r>
            <a:endParaRPr sz="1000">
              <a:solidFill>
                <a:schemeClr val="dk1"/>
              </a:solidFill>
            </a:endParaRPr>
          </a:p>
          <a:p>
            <a:pPr rtl="0">
              <a:spcBef>
                <a:spcPts val="0"/>
              </a:spcBef>
              <a:buNone/>
            </a:pPr>
            <a:r>
              <a:t/>
            </a:r>
            <a:endParaRPr sz="1000">
              <a:solidFill>
                <a:schemeClr val="dk1"/>
              </a:solidFill>
            </a:endParaRPr>
          </a:p>
          <a:p>
            <a:pPr>
              <a:spcBef>
                <a:spcPts val="0"/>
              </a:spcBef>
              <a:buNone/>
            </a:pPr>
            <a:r>
              <a:rPr lang="en" sz="1000">
                <a:solidFill>
                  <a:schemeClr val="dk1"/>
                </a:solidFill>
              </a:rPr>
              <a:t>The skin of the shelter is broken down into three different layers; each one provides a different benefit to the shelter and work together to meet all of our design goals.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draw line to represent subsaharan africa and change title..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The raffia mat that makes up the walls is a locally available material. The weave on the fibers has tiny openings that made this a very promising solution for the first part of the skin. These openings are small enough that privacy isn’t an issue, yet they are large enough that they greatly improve the ventilation within the shelter and create plenty of space for sisal rope to go through in order to bind sheets together or connect it onto the frame. This material covers the entire structure and has a curtain that can be fixed in an open or closed position for the entrance.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The next layer is composed of Tyvek. Tyvek is a synthetic material that is very durable and waterproof. These qualities make it a very efficient solution for protecting the shelter against natural elements. The raincoat is constructed to cover the entire shelter with a curved layer of Tyvek and it’s tied down with openings made in the skin with _____ knots and sisal rope. one of the design features of the raincoat is its ability to be stored away when it isn’t needed. It rolls up above the entrance and hooks onto the knots that are binding down the Tyvek.</a:t>
            </a:r>
          </a:p>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Finally, the outermost layer is made of polyester fishing netting. This layer will alleviate some of the rainfall and wind. The netting is stretched over the entire shelter and held to the ground with locally sources rebar stakes.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000">
                <a:solidFill>
                  <a:schemeClr val="dk1"/>
                </a:solidFill>
              </a:rPr>
              <a:t>The purpose of the skin and floor is to create a barrier between the interior of the shelter and the surrounding environment. Overall, the skin has to satisfy specific criteria in order to be effective. It must be waterproof and comfortable to live in. The skin of the shelter is broken down into three different layers; each one provides a different benefit to the shelter and work together to meet all of our design goals.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Kareem: With this kit in place, we can bring this shelter to a practical location in Sub-Saharan Africa-- for example Burkina Faso. We are already familiar with this location because RAMESSES I was implemented in Djibo before (northern Burkina Faso), and we learned from the experimental outcomes. However, current political uprisings seem to hinder us from directly implementing to the refugee camps.</a:t>
            </a:r>
          </a:p>
          <a:p>
            <a:pPr rtl="0">
              <a:spcBef>
                <a:spcPts val="0"/>
              </a:spcBef>
              <a:buNone/>
            </a:pPr>
            <a:r>
              <a:t/>
            </a:r>
            <a:endParaRPr>
              <a:solidFill>
                <a:schemeClr val="dk1"/>
              </a:solidFill>
            </a:endParaRPr>
          </a:p>
          <a:p>
            <a:pPr rtl="0">
              <a:spcBef>
                <a:spcPts val="0"/>
              </a:spcBef>
              <a:buNone/>
            </a:pPr>
            <a:r>
              <a:rPr lang="en">
                <a:solidFill>
                  <a:schemeClr val="dk1"/>
                </a:solidFill>
              </a:rPr>
              <a:t>In order to bring this shelter to the camps, we plan to bring bamboo and raffia from nearby countries, like Nigeria. Among several candidates, Nigeria has the most abundant bamboo with only 1,500 km away from Burkina Faso. For raffia, there are many skilled locals who can weave raffia into mats, easily found nearby, and the Dupont company can supply with enough Tyvek for our shelter locally. It is assumed that there are not many markets available for us to utilize; however, we plan to set our own market in order to supply ourselves resources and help build the economy of the country through this.</a:t>
            </a:r>
          </a:p>
          <a:p>
            <a:pPr rtl="0">
              <a:spcBef>
                <a:spcPts val="0"/>
              </a:spcBef>
              <a:buNone/>
            </a:pPr>
            <a:r>
              <a:t/>
            </a:r>
            <a:endParaRPr>
              <a:solidFill>
                <a:schemeClr val="dk1"/>
              </a:solidFill>
            </a:endParaRPr>
          </a:p>
          <a:p>
            <a:pPr rtl="0">
              <a:spcBef>
                <a:spcPts val="0"/>
              </a:spcBef>
              <a:buNone/>
            </a:pPr>
            <a:r>
              <a:rPr lang="en" u="sng">
                <a:solidFill>
                  <a:schemeClr val="hlink"/>
                </a:solidFill>
                <a:hlinkClick r:id="rId2"/>
              </a:rPr>
              <a:t>http://www2.dupont.com/South_Africa_Country_Site/en_ZA/About%20DuPont/DuPont%20Sub-Saharan%20Africa.pdf</a:t>
            </a:r>
            <a:r>
              <a:rPr lang="en"/>
              <a:t> </a:t>
            </a:r>
          </a:p>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sz="1000">
                <a:solidFill>
                  <a:schemeClr val="dk1"/>
                </a:solidFill>
              </a:rPr>
              <a:t>The purpose of the skin and floor is to create a barrier between the interior of the shelter and the surrounding environment. Overall, the skin has to satisfy specific criteria in order to be effective. It must be waterproof and comfortable to live in. The skin of the shelter is broken down into three different layers; each one provides a different benefit to the shelter and work together to meet all of our design goals.</a:t>
            </a:r>
          </a:p>
          <a:p>
            <a:pPr rtl="0">
              <a:spcBef>
                <a:spcPts val="0"/>
              </a:spcBef>
              <a:buNone/>
            </a:pPr>
            <a:r>
              <a:t/>
            </a:r>
            <a:endParaRPr sz="1000">
              <a:solidFill>
                <a:schemeClr val="dk1"/>
              </a:solidFill>
            </a:endParaRPr>
          </a:p>
          <a:p>
            <a:pPr lvl="0" rtl="0">
              <a:spcBef>
                <a:spcPts val="600"/>
              </a:spcBef>
              <a:buClr>
                <a:schemeClr val="dk1"/>
              </a:buClr>
              <a:buSzPct val="78571"/>
              <a:buFont typeface="Arial"/>
              <a:buNone/>
            </a:pPr>
            <a:r>
              <a:rPr lang="en" sz="1400">
                <a:solidFill>
                  <a:schemeClr val="dk1"/>
                </a:solidFill>
                <a:latin typeface="Georgia"/>
                <a:ea typeface="Georgia"/>
                <a:cs typeface="Georgia"/>
                <a:sym typeface="Georgia"/>
              </a:rPr>
              <a:t>-Test shelter under real climate and conditions</a:t>
            </a:r>
          </a:p>
          <a:p>
            <a:pPr lvl="0" rtl="0">
              <a:spcBef>
                <a:spcPts val="600"/>
              </a:spcBef>
              <a:buClr>
                <a:schemeClr val="dk1"/>
              </a:buClr>
              <a:buSzPct val="78571"/>
              <a:buFont typeface="Arial"/>
              <a:buNone/>
            </a:pPr>
            <a:r>
              <a:rPr lang="en" sz="1400">
                <a:solidFill>
                  <a:schemeClr val="dk1"/>
                </a:solidFill>
                <a:latin typeface="Georgia"/>
                <a:ea typeface="Georgia"/>
                <a:cs typeface="Georgia"/>
                <a:sym typeface="Georgia"/>
              </a:rPr>
              <a:t>-Identify shortcomings</a:t>
            </a:r>
          </a:p>
          <a:p>
            <a:pPr lvl="0" rtl="0">
              <a:spcBef>
                <a:spcPts val="600"/>
              </a:spcBef>
              <a:buNone/>
            </a:pPr>
            <a:r>
              <a:rPr lang="en" sz="1400">
                <a:solidFill>
                  <a:schemeClr val="dk1"/>
                </a:solidFill>
                <a:latin typeface="Georgia"/>
                <a:ea typeface="Georgia"/>
                <a:cs typeface="Georgia"/>
                <a:sym typeface="Georgia"/>
              </a:rPr>
              <a:t>-Bring shelter to refugee camps</a:t>
            </a:r>
          </a:p>
          <a:p>
            <a:pPr lvl="0" rtl="0">
              <a:spcBef>
                <a:spcPts val="600"/>
              </a:spcBef>
              <a:buNone/>
            </a:pPr>
            <a:r>
              <a:t/>
            </a:r>
            <a:endParaRPr sz="1400">
              <a:solidFill>
                <a:schemeClr val="dk1"/>
              </a:solidFill>
              <a:latin typeface="Georgia"/>
              <a:ea typeface="Georgia"/>
              <a:cs typeface="Georgia"/>
              <a:sym typeface="Georgia"/>
            </a:endParaRPr>
          </a:p>
          <a:p>
            <a:pPr lvl="0" rtl="0">
              <a:spcBef>
                <a:spcPts val="600"/>
              </a:spcBef>
              <a:buClr>
                <a:schemeClr val="dk1"/>
              </a:buClr>
              <a:buFont typeface="Arial"/>
              <a:buNone/>
            </a:pPr>
            <a:r>
              <a:t/>
            </a:r>
            <a:endParaRPr sz="1400">
              <a:solidFill>
                <a:schemeClr val="dk1"/>
              </a:solidFill>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10 million is the number of individuals in SSA who do not have a place to call home. 10 million is the number of individuals who were forced to evacuate their homes in search for a refuge from natural disaster, political turmoil, economic crises, and cultural conflicts. 10 million is the number of individuals we are trying to reach out to help.</a:t>
            </a:r>
          </a:p>
          <a:p>
            <a:pPr lvl="0" rtl="0">
              <a:spcBef>
                <a:spcPts val="0"/>
              </a:spcBef>
              <a:buNone/>
            </a:pPr>
            <a:r>
              <a:t/>
            </a:r>
            <a:endParaRPr/>
          </a:p>
          <a:p>
            <a:pPr lvl="0" rtl="0">
              <a:spcBef>
                <a:spcPts val="0"/>
              </a:spcBef>
              <a:buNone/>
            </a:pPr>
            <a:r>
              <a:rPr lang="en"/>
              <a:t>Say that there are about 8 million ppl in NYC, and the number of SSA refugees is 1.2 times the population of NYC</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b="1" lang="en"/>
              <a:t>Make sure people know about what is the difference between refugees and IDPs and what IDPs stands for</a:t>
            </a:r>
          </a:p>
          <a:p>
            <a:pPr rtl="0">
              <a:spcBef>
                <a:spcPts val="0"/>
              </a:spcBef>
              <a:buNone/>
            </a:pPr>
            <a:r>
              <a:t/>
            </a:r>
            <a:endParaRPr b="1"/>
          </a:p>
          <a:p>
            <a:pPr rtl="0">
              <a:spcBef>
                <a:spcPts val="0"/>
              </a:spcBef>
              <a:buNone/>
            </a:pPr>
            <a:r>
              <a:rPr b="1" lang="en"/>
              <a:t>Biodegradable</a:t>
            </a:r>
          </a:p>
          <a:p>
            <a:pPr rtl="0">
              <a:spcBef>
                <a:spcPts val="0"/>
              </a:spcBef>
              <a:buNone/>
            </a:pPr>
            <a:r>
              <a:t/>
            </a:r>
            <a:endParaRPr b="1"/>
          </a:p>
          <a:p>
            <a:pPr rtl="0">
              <a:spcBef>
                <a:spcPts val="0"/>
              </a:spcBef>
              <a:buNone/>
            </a:pPr>
            <a:r>
              <a:rPr b="1" lang="en"/>
              <a:t>Local Materials</a:t>
            </a:r>
          </a:p>
          <a:p>
            <a:pPr rtl="0">
              <a:spcBef>
                <a:spcPts val="0"/>
              </a:spcBef>
              <a:buNone/>
            </a:pPr>
            <a:r>
              <a:t/>
            </a:r>
            <a:endParaRPr b="1"/>
          </a:p>
          <a:p>
            <a:pPr>
              <a:spcBef>
                <a:spcPts val="0"/>
              </a:spcBef>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600"/>
              </a:spcBef>
              <a:buClr>
                <a:schemeClr val="dk1"/>
              </a:buClr>
              <a:buSzPct val="78571"/>
              <a:buFont typeface="Arial"/>
              <a:buNone/>
            </a:pPr>
            <a:r>
              <a:rPr lang="en" sz="1400" u="sng">
                <a:solidFill>
                  <a:schemeClr val="dk1"/>
                </a:solidFill>
                <a:latin typeface="Georgia"/>
                <a:ea typeface="Georgia"/>
                <a:cs typeface="Georgia"/>
                <a:sym typeface="Georgia"/>
              </a:rPr>
              <a:t>Overview</a:t>
            </a:r>
          </a:p>
          <a:p>
            <a:pPr lvl="0" rtl="0">
              <a:spcBef>
                <a:spcPts val="600"/>
              </a:spcBef>
              <a:buClr>
                <a:schemeClr val="dk1"/>
              </a:buClr>
              <a:buSzPct val="78571"/>
              <a:buFont typeface="Arial"/>
              <a:buNone/>
            </a:pPr>
            <a:r>
              <a:rPr lang="en" sz="1400">
                <a:solidFill>
                  <a:schemeClr val="dk1"/>
                </a:solidFill>
                <a:latin typeface="Georgia"/>
                <a:ea typeface="Georgia"/>
                <a:cs typeface="Georgia"/>
                <a:sym typeface="Georgia"/>
              </a:rPr>
              <a:t>They tried to solve it</a:t>
            </a:r>
          </a:p>
          <a:p>
            <a:pPr lvl="0" rtl="0">
              <a:spcBef>
                <a:spcPts val="600"/>
              </a:spcBef>
              <a:buClr>
                <a:schemeClr val="dk1"/>
              </a:buClr>
              <a:buSzPct val="78571"/>
              <a:buFont typeface="Arial"/>
              <a:buNone/>
            </a:pPr>
            <a:r>
              <a:rPr lang="en" sz="1400">
                <a:solidFill>
                  <a:schemeClr val="dk1"/>
                </a:solidFill>
                <a:latin typeface="Georgia"/>
                <a:ea typeface="Georgia"/>
                <a:cs typeface="Georgia"/>
                <a:sym typeface="Georgia"/>
              </a:rPr>
              <a:t>what problems were found / failures</a:t>
            </a:r>
          </a:p>
          <a:p>
            <a:pPr lvl="0">
              <a:spcBef>
                <a:spcPts val="600"/>
              </a:spcBef>
              <a:buClr>
                <a:schemeClr val="dk1"/>
              </a:buClr>
              <a:buSzPct val="78571"/>
              <a:buFont typeface="Arial"/>
              <a:buNone/>
            </a:pPr>
            <a:r>
              <a:rPr lang="en" sz="1400">
                <a:solidFill>
                  <a:schemeClr val="dk1"/>
                </a:solidFill>
                <a:latin typeface="Georgia"/>
                <a:ea typeface="Georgia"/>
                <a:cs typeface="Georgia"/>
                <a:sym typeface="Georgia"/>
              </a:rPr>
              <a:t>picture of final ramesses I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Resistance to elements (rain/wind) but also better breathability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Explain why the font sizes are different -- order of imp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b="1" lang="en"/>
              <a:t>evuation join the talking</a:t>
            </a:r>
          </a:p>
          <a:p>
            <a:pPr rtl="0">
              <a:spcBef>
                <a:spcPts val="0"/>
              </a:spcBef>
              <a:buNone/>
            </a:pPr>
            <a:r>
              <a:t/>
            </a:r>
            <a:endParaRPr b="1"/>
          </a:p>
          <a:p>
            <a:pPr>
              <a:spcBef>
                <a:spcPts val="0"/>
              </a:spcBef>
              <a:buNone/>
            </a:pPr>
            <a:r>
              <a:rPr b="1" lang="en"/>
              <a:t>Mission statement maybe?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flipH="1" rot="10800000">
            <a:off x="0" y="2984999"/>
            <a:ext cx="9144000" cy="2158500"/>
          </a:xfrm>
          <a:prstGeom prst="rect">
            <a:avLst/>
          </a:prstGeom>
          <a:solidFill>
            <a:schemeClr val="lt1"/>
          </a:solidFill>
          <a:ln>
            <a:noFill/>
          </a:ln>
        </p:spPr>
        <p:txBody>
          <a:bodyPr anchorCtr="0" anchor="ctr" bIns="45700" lIns="91425" rIns="91425" tIns="45700">
            <a:noAutofit/>
          </a:bodyPr>
          <a:lstStyle/>
          <a:p>
            <a:pPr>
              <a:spcBef>
                <a:spcPts val="0"/>
              </a:spcBef>
              <a:buNone/>
            </a:pPr>
            <a:r>
              <a:t/>
            </a:r>
            <a:endParaRPr/>
          </a:p>
        </p:txBody>
      </p:sp>
      <p:sp>
        <p:nvSpPr>
          <p:cNvPr id="10" name="Shape 10"/>
          <p:cNvSpPr/>
          <p:nvPr/>
        </p:nvSpPr>
        <p:spPr>
          <a:xfrm>
            <a:off x="0" y="2393175"/>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11" name="Shape 11"/>
          <p:cNvSpPr/>
          <p:nvPr/>
        </p:nvSpPr>
        <p:spPr>
          <a:xfrm flipH="1" rot="10800000">
            <a:off x="0" y="2983958"/>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a:spcBef>
                <a:spcPts val="0"/>
              </a:spcBef>
              <a:buNone/>
            </a:pPr>
            <a:r>
              <a:t/>
            </a:r>
            <a:endParaRPr/>
          </a:p>
        </p:txBody>
      </p:sp>
      <p:sp>
        <p:nvSpPr>
          <p:cNvPr id="12" name="Shape 12"/>
          <p:cNvSpPr txBox="1"/>
          <p:nvPr>
            <p:ph type="ctrTitle"/>
          </p:nvPr>
        </p:nvSpPr>
        <p:spPr>
          <a:xfrm>
            <a:off x="685800" y="1746892"/>
            <a:ext cx="7772400" cy="1238099"/>
          </a:xfrm>
          <a:prstGeom prst="rect">
            <a:avLst/>
          </a:prstGeom>
        </p:spPr>
        <p:txBody>
          <a:bodyPr anchorCtr="0" anchor="b"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13" name="Shape 13"/>
          <p:cNvSpPr txBox="1"/>
          <p:nvPr>
            <p:ph idx="1" type="subTitle"/>
          </p:nvPr>
        </p:nvSpPr>
        <p:spPr>
          <a:xfrm>
            <a:off x="685800" y="3093357"/>
            <a:ext cx="7772400" cy="666600"/>
          </a:xfrm>
          <a:prstGeom prst="rect">
            <a:avLst/>
          </a:prstGeom>
        </p:spPr>
        <p:txBody>
          <a:bodyPr anchorCtr="0" anchor="t" bIns="91425" lIns="91425" rIns="91425" tIns="91425"/>
          <a:lstStyle>
            <a:lvl1pPr algn="ctr">
              <a:spcBef>
                <a:spcPts val="0"/>
              </a:spcBef>
              <a:buClr>
                <a:schemeClr val="dk2"/>
              </a:buClr>
              <a:buSzPct val="100000"/>
              <a:buNone/>
              <a:defRPr i="1" sz="2400">
                <a:solidFill>
                  <a:schemeClr val="dk2"/>
                </a:solidFill>
              </a:defRPr>
            </a:lvl1pPr>
            <a:lvl2pPr algn="ctr">
              <a:spcBef>
                <a:spcPts val="0"/>
              </a:spcBef>
              <a:buClr>
                <a:schemeClr val="dk2"/>
              </a:buClr>
              <a:buNone/>
              <a:defRPr i="1">
                <a:solidFill>
                  <a:schemeClr val="dk2"/>
                </a:solidFill>
              </a:defRPr>
            </a:lvl2pPr>
            <a:lvl3pPr algn="ctr">
              <a:spcBef>
                <a:spcPts val="0"/>
              </a:spcBef>
              <a:buClr>
                <a:schemeClr val="dk2"/>
              </a:buClr>
              <a:buNone/>
              <a:defRPr i="1">
                <a:solidFill>
                  <a:schemeClr val="dk2"/>
                </a:solidFill>
              </a:defRPr>
            </a:lvl3pPr>
            <a:lvl4pPr algn="ctr">
              <a:spcBef>
                <a:spcPts val="0"/>
              </a:spcBef>
              <a:buClr>
                <a:schemeClr val="dk2"/>
              </a:buClr>
              <a:buSzPct val="100000"/>
              <a:buNone/>
              <a:defRPr i="1" sz="2400">
                <a:solidFill>
                  <a:schemeClr val="dk2"/>
                </a:solidFill>
              </a:defRPr>
            </a:lvl4pPr>
            <a:lvl5pPr algn="ctr">
              <a:spcBef>
                <a:spcPts val="0"/>
              </a:spcBef>
              <a:buClr>
                <a:schemeClr val="dk2"/>
              </a:buClr>
              <a:buSzPct val="100000"/>
              <a:buNone/>
              <a:defRPr i="1" sz="2400">
                <a:solidFill>
                  <a:schemeClr val="dk2"/>
                </a:solidFill>
              </a:defRPr>
            </a:lvl5pPr>
            <a:lvl6pPr algn="ctr">
              <a:spcBef>
                <a:spcPts val="0"/>
              </a:spcBef>
              <a:buClr>
                <a:schemeClr val="dk2"/>
              </a:buClr>
              <a:buSzPct val="100000"/>
              <a:buNone/>
              <a:defRPr i="1" sz="2400">
                <a:solidFill>
                  <a:schemeClr val="dk2"/>
                </a:solidFill>
              </a:defRPr>
            </a:lvl6pPr>
            <a:lvl7pPr algn="ctr">
              <a:spcBef>
                <a:spcPts val="0"/>
              </a:spcBef>
              <a:buClr>
                <a:schemeClr val="dk2"/>
              </a:buClr>
              <a:buSzPct val="100000"/>
              <a:buNone/>
              <a:defRPr i="1" sz="2400">
                <a:solidFill>
                  <a:schemeClr val="dk2"/>
                </a:solidFill>
              </a:defRPr>
            </a:lvl7pPr>
            <a:lvl8pPr algn="ctr">
              <a:spcBef>
                <a:spcPts val="0"/>
              </a:spcBef>
              <a:buClr>
                <a:schemeClr val="dk2"/>
              </a:buClr>
              <a:buSzPct val="100000"/>
              <a:buNone/>
              <a:defRPr i="1" sz="2400">
                <a:solidFill>
                  <a:schemeClr val="dk2"/>
                </a:solidFill>
              </a:defRPr>
            </a:lvl8pPr>
            <a:lvl9pPr algn="ctr">
              <a:spcBef>
                <a:spcPts val="0"/>
              </a:spcBef>
              <a:buClr>
                <a:schemeClr val="dk2"/>
              </a:buClr>
              <a:buSzPct val="100000"/>
              <a:buNone/>
              <a:defRPr i="1" sz="2400">
                <a:solidFill>
                  <a:schemeClr val="dk2"/>
                </a:solidFill>
              </a:defRPr>
            </a:lvl9pPr>
          </a:lstStyle>
          <a:p/>
        </p:txBody>
      </p:sp>
      <p:sp>
        <p:nvSpPr>
          <p:cNvPr id="14" name="Shape 14"/>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dk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a:spcBef>
                <a:spcPts val="0"/>
              </a:spcBef>
              <a:buNone/>
            </a:pPr>
            <a:r>
              <a:t/>
            </a:r>
            <a:endParaRPr/>
          </a:p>
        </p:txBody>
      </p:sp>
      <p:sp>
        <p:nvSpPr>
          <p:cNvPr id="17" name="Shape 17"/>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18" name="Shape 18"/>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a:spcBef>
                <a:spcPts val="0"/>
              </a:spcBef>
              <a:buNone/>
            </a:pPr>
            <a:r>
              <a:t/>
            </a:r>
            <a:endParaRPr/>
          </a:p>
        </p:txBody>
      </p:sp>
      <p:sp>
        <p:nvSpPr>
          <p:cNvPr id="19" name="Shape 19"/>
          <p:cNvSpPr txBox="1"/>
          <p:nvPr>
            <p:ph type="title"/>
          </p:nvPr>
        </p:nvSpPr>
        <p:spPr>
          <a:xfrm>
            <a:off x="457200" y="205978"/>
            <a:ext cx="8229600" cy="857400"/>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2" name="Shape 22"/>
        <p:cNvGrpSpPr/>
        <p:nvPr/>
      </p:nvGrpSpPr>
      <p:grpSpPr>
        <a:xfrm>
          <a:off x="0" y="0"/>
          <a:ext cx="0" cy="0"/>
          <a:chOff x="0" y="0"/>
          <a:chExt cx="0" cy="0"/>
        </a:xfrm>
      </p:grpSpPr>
      <p:sp>
        <p:nvSpPr>
          <p:cNvPr id="23" name="Shape 23"/>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a:spcBef>
                <a:spcPts val="0"/>
              </a:spcBef>
              <a:buNone/>
            </a:pPr>
            <a:r>
              <a:t/>
            </a:r>
            <a:endParaRPr/>
          </a:p>
        </p:txBody>
      </p:sp>
      <p:sp>
        <p:nvSpPr>
          <p:cNvPr id="24" name="Shape 24"/>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a:spcBef>
                <a:spcPts val="0"/>
              </a:spcBef>
              <a:buNone/>
            </a:pPr>
            <a:r>
              <a:t/>
            </a:r>
            <a:endParaRPr/>
          </a:p>
        </p:txBody>
      </p:sp>
      <p:sp>
        <p:nvSpPr>
          <p:cNvPr id="25" name="Shape 25"/>
          <p:cNvSpPr txBox="1"/>
          <p:nvPr>
            <p:ph type="title"/>
          </p:nvPr>
        </p:nvSpPr>
        <p:spPr>
          <a:xfrm>
            <a:off x="457200" y="205978"/>
            <a:ext cx="8229600" cy="857400"/>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 type="body"/>
          </p:nvPr>
        </p:nvSpPr>
        <p:spPr>
          <a:xfrm>
            <a:off x="457200"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7" name="Shape 27"/>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28" name="Shape 28"/>
          <p:cNvSpPr txBox="1"/>
          <p:nvPr>
            <p:ph idx="2" type="body"/>
          </p:nvPr>
        </p:nvSpPr>
        <p:spPr>
          <a:xfrm>
            <a:off x="4692273" y="1200150"/>
            <a:ext cx="3994500" cy="3725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a:spcBef>
                <a:spcPts val="0"/>
              </a:spcBef>
              <a:buNone/>
            </a:pPr>
            <a:r>
              <a:t/>
            </a:r>
            <a:endParaRPr/>
          </a:p>
        </p:txBody>
      </p:sp>
      <p:sp>
        <p:nvSpPr>
          <p:cNvPr id="32" name="Shape 32"/>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33" name="Shape 33"/>
          <p:cNvSpPr txBox="1"/>
          <p:nvPr>
            <p:ph type="title"/>
          </p:nvPr>
        </p:nvSpPr>
        <p:spPr>
          <a:xfrm>
            <a:off x="457200" y="205978"/>
            <a:ext cx="8229600" cy="857400"/>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4" name="Shape 34"/>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a:spcBef>
                <a:spcPts val="0"/>
              </a:spcBef>
              <a:buNone/>
            </a:pPr>
            <a:r>
              <a:t/>
            </a:r>
            <a:endParaRPr/>
          </a:p>
        </p:txBody>
      </p:sp>
      <p:sp>
        <p:nvSpPr>
          <p:cNvPr id="35" name="Shape 35"/>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dk1"/>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6" name="Shape 36"/>
        <p:cNvGrpSpPr/>
        <p:nvPr/>
      </p:nvGrpSpPr>
      <p:grpSpPr>
        <a:xfrm>
          <a:off x="0" y="0"/>
          <a:ext cx="0" cy="0"/>
          <a:chOff x="0" y="0"/>
          <a:chExt cx="0" cy="0"/>
        </a:xfrm>
      </p:grpSpPr>
      <p:sp>
        <p:nvSpPr>
          <p:cNvPr id="37" name="Shape 37"/>
          <p:cNvSpPr/>
          <p:nvPr/>
        </p:nvSpPr>
        <p:spPr>
          <a:xfrm flipH="1" rot="10800000">
            <a:off x="0" y="4412699"/>
            <a:ext cx="9144000" cy="730799"/>
          </a:xfrm>
          <a:prstGeom prst="rect">
            <a:avLst/>
          </a:prstGeom>
          <a:solidFill>
            <a:schemeClr val="lt1"/>
          </a:solidFill>
          <a:ln>
            <a:noFill/>
          </a:ln>
        </p:spPr>
        <p:txBody>
          <a:bodyPr anchorCtr="0" anchor="ctr" bIns="45700" lIns="91425" rIns="91425" tIns="45700">
            <a:noAutofit/>
          </a:bodyPr>
          <a:lstStyle/>
          <a:p>
            <a:pPr>
              <a:spcBef>
                <a:spcPts val="0"/>
              </a:spcBef>
              <a:buNone/>
            </a:pPr>
            <a:r>
              <a:t/>
            </a:r>
            <a:endParaRPr/>
          </a:p>
        </p:txBody>
      </p:sp>
      <p:sp>
        <p:nvSpPr>
          <p:cNvPr id="38" name="Shape 38"/>
          <p:cNvSpPr/>
          <p:nvPr/>
        </p:nvSpPr>
        <p:spPr>
          <a:xfrm flipH="1">
            <a:off x="4526627" y="3820834"/>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39" name="Shape 39"/>
          <p:cNvSpPr/>
          <p:nvPr/>
        </p:nvSpPr>
        <p:spPr>
          <a:xfrm rot="10800000">
            <a:off x="4526627" y="4411617"/>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a:spcBef>
                <a:spcPts val="0"/>
              </a:spcBef>
              <a:buNone/>
            </a:pPr>
            <a:r>
              <a:t/>
            </a:r>
            <a:endParaRPr/>
          </a:p>
        </p:txBody>
      </p:sp>
      <p:sp>
        <p:nvSpPr>
          <p:cNvPr id="40" name="Shape 40"/>
          <p:cNvSpPr txBox="1"/>
          <p:nvPr>
            <p:ph idx="1" type="body"/>
          </p:nvPr>
        </p:nvSpPr>
        <p:spPr>
          <a:xfrm>
            <a:off x="457200" y="4421726"/>
            <a:ext cx="8229600" cy="505200"/>
          </a:xfrm>
          <a:prstGeom prst="rect">
            <a:avLst/>
          </a:prstGeom>
        </p:spPr>
        <p:txBody>
          <a:bodyPr anchorCtr="0" anchor="ctr" bIns="91425" lIns="91425" rIns="91425" tIns="91425"/>
          <a:lstStyle>
            <a:lvl1pPr>
              <a:spcBef>
                <a:spcPts val="0"/>
              </a:spcBef>
              <a:buClr>
                <a:schemeClr val="dk2"/>
              </a:buClr>
              <a:buSzPct val="100000"/>
              <a:buNone/>
              <a:defRPr i="1" sz="2400">
                <a:solidFill>
                  <a:schemeClr val="dk2"/>
                </a:solidFill>
              </a:defRPr>
            </a:lvl1pPr>
          </a:lstStyle>
          <a:p/>
        </p:txBody>
      </p:sp>
      <p:sp>
        <p:nvSpPr>
          <p:cNvPr id="41" name="Shape 41"/>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2" name="Shape 42"/>
        <p:cNvGrpSpPr/>
        <p:nvPr/>
      </p:nvGrpSpPr>
      <p:grpSpPr>
        <a:xfrm>
          <a:off x="0" y="0"/>
          <a:ext cx="0" cy="0"/>
          <a:chOff x="0" y="0"/>
          <a:chExt cx="0" cy="0"/>
        </a:xfrm>
      </p:grpSpPr>
      <p:sp>
        <p:nvSpPr>
          <p:cNvPr id="43" name="Shape 43"/>
          <p:cNvSpPr/>
          <p:nvPr/>
        </p:nvSpPr>
        <p:spPr>
          <a:xfrm>
            <a:off x="6676" y="76256"/>
            <a:ext cx="9134130" cy="5054792"/>
          </a:xfrm>
          <a:custGeom>
            <a:pathLst>
              <a:path extrusionOk="0" h="6739723" w="9157023">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anchorCtr="0" anchor="ctr" bIns="45700" lIns="91425" rIns="91425" tIns="45700">
            <a:noAutofit/>
          </a:bodyPr>
          <a:lstStyle/>
          <a:p>
            <a:pPr>
              <a:spcBef>
                <a:spcPts val="0"/>
              </a:spcBef>
              <a:buNone/>
            </a:pPr>
            <a:r>
              <a:t/>
            </a:r>
            <a:endParaRPr/>
          </a:p>
        </p:txBody>
      </p:sp>
      <p:sp>
        <p:nvSpPr>
          <p:cNvPr id="44" name="Shape 44"/>
          <p:cNvSpPr txBox="1"/>
          <p:nvPr>
            <p:ph idx="12" type="sldNum"/>
          </p:nvPr>
        </p:nvSpPr>
        <p:spPr>
          <a:xfrm>
            <a:off x="8556791" y="4749850"/>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B0F00"/>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400"/>
          </a:xfrm>
          <a:prstGeom prst="rect">
            <a:avLst/>
          </a:prstGeom>
          <a:noFill/>
          <a:ln>
            <a:noFill/>
          </a:ln>
        </p:spPr>
        <p:txBody>
          <a:bodyPr anchorCtr="0" anchor="ctr" bIns="91425" lIns="91425" rIns="91425" tIns="91425"/>
          <a:lstStyle>
            <a:lvl1pPr>
              <a:spcBef>
                <a:spcPts val="0"/>
              </a:spcBef>
              <a:buClr>
                <a:schemeClr val="lt1"/>
              </a:buClr>
              <a:buSzPct val="100000"/>
              <a:buFont typeface="Georgia"/>
              <a:buNone/>
              <a:defRPr sz="4800">
                <a:solidFill>
                  <a:schemeClr val="lt1"/>
                </a:solidFill>
                <a:latin typeface="Georgia"/>
                <a:ea typeface="Georgia"/>
                <a:cs typeface="Georgia"/>
                <a:sym typeface="Georgia"/>
              </a:defRPr>
            </a:lvl1pPr>
            <a:lvl2pPr>
              <a:spcBef>
                <a:spcPts val="0"/>
              </a:spcBef>
              <a:buClr>
                <a:schemeClr val="lt1"/>
              </a:buClr>
              <a:buSzPct val="100000"/>
              <a:buFont typeface="Georgia"/>
              <a:buNone/>
              <a:defRPr sz="4800">
                <a:solidFill>
                  <a:schemeClr val="lt1"/>
                </a:solidFill>
                <a:latin typeface="Georgia"/>
                <a:ea typeface="Georgia"/>
                <a:cs typeface="Georgia"/>
                <a:sym typeface="Georgia"/>
              </a:defRPr>
            </a:lvl2pPr>
            <a:lvl3pPr>
              <a:spcBef>
                <a:spcPts val="0"/>
              </a:spcBef>
              <a:buClr>
                <a:schemeClr val="lt1"/>
              </a:buClr>
              <a:buSzPct val="100000"/>
              <a:buFont typeface="Georgia"/>
              <a:buNone/>
              <a:defRPr sz="4800">
                <a:solidFill>
                  <a:schemeClr val="lt1"/>
                </a:solidFill>
                <a:latin typeface="Georgia"/>
                <a:ea typeface="Georgia"/>
                <a:cs typeface="Georgia"/>
                <a:sym typeface="Georgia"/>
              </a:defRPr>
            </a:lvl3pPr>
            <a:lvl4pPr>
              <a:spcBef>
                <a:spcPts val="0"/>
              </a:spcBef>
              <a:buClr>
                <a:schemeClr val="lt1"/>
              </a:buClr>
              <a:buSzPct val="100000"/>
              <a:buFont typeface="Georgia"/>
              <a:buNone/>
              <a:defRPr sz="4800">
                <a:solidFill>
                  <a:schemeClr val="lt1"/>
                </a:solidFill>
                <a:latin typeface="Georgia"/>
                <a:ea typeface="Georgia"/>
                <a:cs typeface="Georgia"/>
                <a:sym typeface="Georgia"/>
              </a:defRPr>
            </a:lvl4pPr>
            <a:lvl5pPr>
              <a:spcBef>
                <a:spcPts val="0"/>
              </a:spcBef>
              <a:buClr>
                <a:schemeClr val="lt1"/>
              </a:buClr>
              <a:buSzPct val="100000"/>
              <a:buFont typeface="Georgia"/>
              <a:buNone/>
              <a:defRPr sz="4800">
                <a:solidFill>
                  <a:schemeClr val="lt1"/>
                </a:solidFill>
                <a:latin typeface="Georgia"/>
                <a:ea typeface="Georgia"/>
                <a:cs typeface="Georgia"/>
                <a:sym typeface="Georgia"/>
              </a:defRPr>
            </a:lvl5pPr>
            <a:lvl6pPr>
              <a:spcBef>
                <a:spcPts val="0"/>
              </a:spcBef>
              <a:buClr>
                <a:schemeClr val="lt1"/>
              </a:buClr>
              <a:buSzPct val="100000"/>
              <a:buFont typeface="Georgia"/>
              <a:buNone/>
              <a:defRPr sz="4800">
                <a:solidFill>
                  <a:schemeClr val="lt1"/>
                </a:solidFill>
                <a:latin typeface="Georgia"/>
                <a:ea typeface="Georgia"/>
                <a:cs typeface="Georgia"/>
                <a:sym typeface="Georgia"/>
              </a:defRPr>
            </a:lvl6pPr>
            <a:lvl7pPr>
              <a:spcBef>
                <a:spcPts val="0"/>
              </a:spcBef>
              <a:buClr>
                <a:schemeClr val="lt1"/>
              </a:buClr>
              <a:buSzPct val="100000"/>
              <a:buFont typeface="Georgia"/>
              <a:buNone/>
              <a:defRPr sz="4800">
                <a:solidFill>
                  <a:schemeClr val="lt1"/>
                </a:solidFill>
                <a:latin typeface="Georgia"/>
                <a:ea typeface="Georgia"/>
                <a:cs typeface="Georgia"/>
                <a:sym typeface="Georgia"/>
              </a:defRPr>
            </a:lvl7pPr>
            <a:lvl8pPr>
              <a:spcBef>
                <a:spcPts val="0"/>
              </a:spcBef>
              <a:buClr>
                <a:schemeClr val="lt1"/>
              </a:buClr>
              <a:buSzPct val="100000"/>
              <a:buFont typeface="Georgia"/>
              <a:buNone/>
              <a:defRPr sz="4800">
                <a:solidFill>
                  <a:schemeClr val="lt1"/>
                </a:solidFill>
                <a:latin typeface="Georgia"/>
                <a:ea typeface="Georgia"/>
                <a:cs typeface="Georgia"/>
                <a:sym typeface="Georgia"/>
              </a:defRPr>
            </a:lvl8pPr>
            <a:lvl9pPr>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6" name="Shape 6"/>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a:spcBef>
                <a:spcPts val="600"/>
              </a:spcBef>
              <a:buClr>
                <a:schemeClr val="dk1"/>
              </a:buClr>
              <a:buSzPct val="100000"/>
              <a:buFont typeface="Georgia"/>
              <a:defRPr sz="3000">
                <a:solidFill>
                  <a:schemeClr val="dk1"/>
                </a:solidFill>
                <a:latin typeface="Georgia"/>
                <a:ea typeface="Georgia"/>
                <a:cs typeface="Georgia"/>
                <a:sym typeface="Georgia"/>
              </a:defRPr>
            </a:lvl1pPr>
            <a:lvl2pPr>
              <a:spcBef>
                <a:spcPts val="480"/>
              </a:spcBef>
              <a:buClr>
                <a:schemeClr val="dk1"/>
              </a:buClr>
              <a:buSzPct val="100000"/>
              <a:buFont typeface="Georgia"/>
              <a:defRPr sz="2400">
                <a:solidFill>
                  <a:schemeClr val="dk1"/>
                </a:solidFill>
                <a:latin typeface="Georgia"/>
                <a:ea typeface="Georgia"/>
                <a:cs typeface="Georgia"/>
                <a:sym typeface="Georgia"/>
              </a:defRPr>
            </a:lvl2pPr>
            <a:lvl3pPr>
              <a:spcBef>
                <a:spcPts val="480"/>
              </a:spcBef>
              <a:buClr>
                <a:schemeClr val="dk1"/>
              </a:buClr>
              <a:buSzPct val="100000"/>
              <a:buFont typeface="Georgia"/>
              <a:defRPr sz="2400">
                <a:solidFill>
                  <a:schemeClr val="dk1"/>
                </a:solidFill>
                <a:latin typeface="Georgia"/>
                <a:ea typeface="Georgia"/>
                <a:cs typeface="Georgia"/>
                <a:sym typeface="Georgia"/>
              </a:defRPr>
            </a:lvl3pPr>
            <a:lvl4pPr>
              <a:spcBef>
                <a:spcPts val="360"/>
              </a:spcBef>
              <a:buClr>
                <a:schemeClr val="dk1"/>
              </a:buClr>
              <a:buSzPct val="100000"/>
              <a:buFont typeface="Georgia"/>
              <a:defRPr sz="1800">
                <a:solidFill>
                  <a:schemeClr val="dk1"/>
                </a:solidFill>
                <a:latin typeface="Georgia"/>
                <a:ea typeface="Georgia"/>
                <a:cs typeface="Georgia"/>
                <a:sym typeface="Georgia"/>
              </a:defRPr>
            </a:lvl4pPr>
            <a:lvl5pPr>
              <a:spcBef>
                <a:spcPts val="360"/>
              </a:spcBef>
              <a:buClr>
                <a:schemeClr val="dk1"/>
              </a:buClr>
              <a:buSzPct val="100000"/>
              <a:buFont typeface="Georgia"/>
              <a:defRPr sz="1800">
                <a:solidFill>
                  <a:schemeClr val="dk1"/>
                </a:solidFill>
                <a:latin typeface="Georgia"/>
                <a:ea typeface="Georgia"/>
                <a:cs typeface="Georgia"/>
                <a:sym typeface="Georgia"/>
              </a:defRPr>
            </a:lvl5pPr>
            <a:lvl6pPr>
              <a:spcBef>
                <a:spcPts val="360"/>
              </a:spcBef>
              <a:buClr>
                <a:schemeClr val="dk1"/>
              </a:buClr>
              <a:buSzPct val="100000"/>
              <a:buFont typeface="Georgia"/>
              <a:defRPr sz="1800">
                <a:solidFill>
                  <a:schemeClr val="dk1"/>
                </a:solidFill>
                <a:latin typeface="Georgia"/>
                <a:ea typeface="Georgia"/>
                <a:cs typeface="Georgia"/>
                <a:sym typeface="Georgia"/>
              </a:defRPr>
            </a:lvl6pPr>
            <a:lvl7pPr>
              <a:spcBef>
                <a:spcPts val="360"/>
              </a:spcBef>
              <a:buClr>
                <a:schemeClr val="dk1"/>
              </a:buClr>
              <a:buSzPct val="100000"/>
              <a:buFont typeface="Georgia"/>
              <a:defRPr sz="1800">
                <a:solidFill>
                  <a:schemeClr val="dk1"/>
                </a:solidFill>
                <a:latin typeface="Georgia"/>
                <a:ea typeface="Georgia"/>
                <a:cs typeface="Georgia"/>
                <a:sym typeface="Georgia"/>
              </a:defRPr>
            </a:lvl7pPr>
            <a:lvl8pPr>
              <a:spcBef>
                <a:spcPts val="360"/>
              </a:spcBef>
              <a:buClr>
                <a:schemeClr val="dk1"/>
              </a:buClr>
              <a:buSzPct val="100000"/>
              <a:buFont typeface="Georgia"/>
              <a:defRPr sz="1800">
                <a:solidFill>
                  <a:schemeClr val="dk1"/>
                </a:solidFill>
                <a:latin typeface="Georgia"/>
                <a:ea typeface="Georgia"/>
                <a:cs typeface="Georgia"/>
                <a:sym typeface="Georgia"/>
              </a:defRPr>
            </a:lvl8pPr>
            <a:lvl9pPr>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lt2"/>
                </a:solidFill>
                <a:latin typeface="Georgia"/>
                <a:ea typeface="Georgia"/>
                <a:cs typeface="Georgia"/>
                <a:sym typeface="Georgi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0.jpg"/><Relationship Id="rId5" Type="http://schemas.openxmlformats.org/officeDocument/2006/relationships/image" Target="../media/image16.png"/><Relationship Id="rId6" Type="http://schemas.openxmlformats.org/officeDocument/2006/relationships/image" Target="../media/image05.png"/><Relationship Id="rId7"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comments" Target="../comments/commen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4.jpg"/><Relationship Id="rId5" Type="http://schemas.openxmlformats.org/officeDocument/2006/relationships/image" Target="../media/image11.jpg"/><Relationship Id="rId6" Type="http://schemas.openxmlformats.org/officeDocument/2006/relationships/image" Target="../media/image13.jpg"/><Relationship Id="rId7" Type="http://schemas.openxmlformats.org/officeDocument/2006/relationships/image" Target="../media/image0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2.jp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6.xml"/><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4.jpg"/><Relationship Id="rId4" Type="http://schemas.openxmlformats.org/officeDocument/2006/relationships/image" Target="../media/image0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comments" Target="../comments/comment7.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 name="Shape 45"/>
        <p:cNvGrpSpPr/>
        <p:nvPr/>
      </p:nvGrpSpPr>
      <p:grpSpPr>
        <a:xfrm>
          <a:off x="0" y="0"/>
          <a:ext cx="0" cy="0"/>
          <a:chOff x="0" y="0"/>
          <a:chExt cx="0" cy="0"/>
        </a:xfrm>
      </p:grpSpPr>
      <p:pic>
        <p:nvPicPr>
          <p:cNvPr id="46" name="Shape 46"/>
          <p:cNvPicPr preferRelativeResize="0"/>
          <p:nvPr/>
        </p:nvPicPr>
        <p:blipFill rotWithShape="1">
          <a:blip r:embed="rId4">
            <a:alphaModFix/>
          </a:blip>
          <a:srcRect b="83198" l="0" r="0" t="0"/>
          <a:stretch/>
        </p:blipFill>
        <p:spPr>
          <a:xfrm>
            <a:off x="100" y="0"/>
            <a:ext cx="9144000" cy="864150"/>
          </a:xfrm>
          <a:prstGeom prst="rect">
            <a:avLst/>
          </a:prstGeom>
          <a:noFill/>
          <a:ln>
            <a:noFill/>
          </a:ln>
        </p:spPr>
      </p:pic>
      <p:pic>
        <p:nvPicPr>
          <p:cNvPr id="47" name="Shape 47"/>
          <p:cNvPicPr preferRelativeResize="0"/>
          <p:nvPr/>
        </p:nvPicPr>
        <p:blipFill rotWithShape="1">
          <a:blip r:embed="rId4">
            <a:alphaModFix/>
          </a:blip>
          <a:srcRect b="0" l="10" r="-10" t="71749"/>
          <a:stretch/>
        </p:blipFill>
        <p:spPr>
          <a:xfrm>
            <a:off x="0" y="3690425"/>
            <a:ext cx="9144000" cy="1453075"/>
          </a:xfrm>
          <a:prstGeom prst="rect">
            <a:avLst/>
          </a:prstGeom>
          <a:noFill/>
          <a:ln>
            <a:noFill/>
          </a:ln>
        </p:spPr>
      </p:pic>
      <p:sp>
        <p:nvSpPr>
          <p:cNvPr id="48" name="Shape 48"/>
          <p:cNvSpPr txBox="1"/>
          <p:nvPr/>
        </p:nvSpPr>
        <p:spPr>
          <a:xfrm>
            <a:off x="115272" y="1387037"/>
            <a:ext cx="5261700" cy="1018500"/>
          </a:xfrm>
          <a:prstGeom prst="rect">
            <a:avLst/>
          </a:prstGeom>
          <a:noFill/>
          <a:ln>
            <a:noFill/>
          </a:ln>
        </p:spPr>
        <p:txBody>
          <a:bodyPr anchorCtr="0" anchor="t" bIns="91425" lIns="91425" rIns="91425" tIns="91425">
            <a:noAutofit/>
          </a:bodyPr>
          <a:lstStyle/>
          <a:p>
            <a:pPr lvl="0" rtl="0">
              <a:spcBef>
                <a:spcPts val="0"/>
              </a:spcBef>
              <a:buNone/>
            </a:pPr>
            <a:r>
              <a:rPr lang="en" sz="6000">
                <a:solidFill>
                  <a:srgbClr val="FFFFFF"/>
                </a:solidFill>
                <a:latin typeface="Georgia"/>
                <a:ea typeface="Georgia"/>
                <a:cs typeface="Georgia"/>
                <a:sym typeface="Georgia"/>
              </a:rPr>
              <a:t>RAMESSES II</a:t>
            </a:r>
          </a:p>
        </p:txBody>
      </p:sp>
      <p:pic>
        <p:nvPicPr>
          <p:cNvPr id="49" name="Shape 49"/>
          <p:cNvPicPr preferRelativeResize="0"/>
          <p:nvPr/>
        </p:nvPicPr>
        <p:blipFill>
          <a:blip r:embed="rId5">
            <a:alphaModFix/>
          </a:blip>
          <a:stretch>
            <a:fillRect/>
          </a:stretch>
        </p:blipFill>
        <p:spPr>
          <a:xfrm>
            <a:off x="7874400" y="932901"/>
            <a:ext cx="1171125" cy="1453074"/>
          </a:xfrm>
          <a:prstGeom prst="rect">
            <a:avLst/>
          </a:prstGeom>
          <a:noFill/>
          <a:ln>
            <a:noFill/>
          </a:ln>
        </p:spPr>
      </p:pic>
      <p:pic>
        <p:nvPicPr>
          <p:cNvPr id="50" name="Shape 50"/>
          <p:cNvPicPr preferRelativeResize="0"/>
          <p:nvPr/>
        </p:nvPicPr>
        <p:blipFill>
          <a:blip r:embed="rId6">
            <a:alphaModFix/>
          </a:blip>
          <a:stretch>
            <a:fillRect/>
          </a:stretch>
        </p:blipFill>
        <p:spPr>
          <a:xfrm>
            <a:off x="6242950" y="2454734"/>
            <a:ext cx="2802574" cy="667465"/>
          </a:xfrm>
          <a:prstGeom prst="rect">
            <a:avLst/>
          </a:prstGeom>
          <a:noFill/>
          <a:ln>
            <a:noFill/>
          </a:ln>
        </p:spPr>
      </p:pic>
      <p:sp>
        <p:nvSpPr>
          <p:cNvPr id="51" name="Shape 51"/>
          <p:cNvSpPr txBox="1"/>
          <p:nvPr/>
        </p:nvSpPr>
        <p:spPr>
          <a:xfrm>
            <a:off x="39075" y="1031050"/>
            <a:ext cx="2891700" cy="507300"/>
          </a:xfrm>
          <a:prstGeom prst="rect">
            <a:avLst/>
          </a:prstGeom>
          <a:noFill/>
          <a:ln>
            <a:noFill/>
          </a:ln>
        </p:spPr>
        <p:txBody>
          <a:bodyPr anchorCtr="0" anchor="t" bIns="91425" lIns="91425" rIns="91425" tIns="91425">
            <a:noAutofit/>
          </a:bodyPr>
          <a:lstStyle/>
          <a:p>
            <a:pPr>
              <a:spcBef>
                <a:spcPts val="0"/>
              </a:spcBef>
              <a:buNone/>
            </a:pPr>
            <a:r>
              <a:rPr lang="en" sz="3000">
                <a:solidFill>
                  <a:schemeClr val="lt1"/>
                </a:solidFill>
                <a:latin typeface="Georgia"/>
                <a:ea typeface="Georgia"/>
                <a:cs typeface="Georgia"/>
                <a:sym typeface="Georgia"/>
              </a:rPr>
              <a:t> EID-101A</a:t>
            </a:r>
          </a:p>
        </p:txBody>
      </p:sp>
      <p:pic>
        <p:nvPicPr>
          <p:cNvPr id="52" name="Shape 52"/>
          <p:cNvPicPr preferRelativeResize="0"/>
          <p:nvPr/>
        </p:nvPicPr>
        <p:blipFill>
          <a:blip r:embed="rId7">
            <a:alphaModFix/>
          </a:blip>
          <a:stretch>
            <a:fillRect/>
          </a:stretch>
        </p:blipFill>
        <p:spPr>
          <a:xfrm>
            <a:off x="4490975" y="3277300"/>
            <a:ext cx="4653024" cy="263592"/>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Basic Dome</a:t>
            </a:r>
          </a:p>
        </p:txBody>
      </p:sp>
      <p:pic>
        <p:nvPicPr>
          <p:cNvPr id="111" name="Shape 111"/>
          <p:cNvPicPr preferRelativeResize="0"/>
          <p:nvPr/>
        </p:nvPicPr>
        <p:blipFill>
          <a:blip r:embed="rId3">
            <a:alphaModFix/>
          </a:blip>
          <a:stretch>
            <a:fillRect/>
          </a:stretch>
        </p:blipFill>
        <p:spPr>
          <a:xfrm>
            <a:off x="1503950" y="1235651"/>
            <a:ext cx="6136099" cy="390784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Truss Design</a:t>
            </a:r>
          </a:p>
        </p:txBody>
      </p:sp>
      <p:pic>
        <p:nvPicPr>
          <p:cNvPr id="117" name="Shape 117"/>
          <p:cNvPicPr preferRelativeResize="0"/>
          <p:nvPr/>
        </p:nvPicPr>
        <p:blipFill>
          <a:blip r:embed="rId3">
            <a:alphaModFix/>
          </a:blip>
          <a:stretch>
            <a:fillRect/>
          </a:stretch>
        </p:blipFill>
        <p:spPr>
          <a:xfrm>
            <a:off x="1605625" y="1163875"/>
            <a:ext cx="5932735" cy="39796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Hexagonal Gumdrop</a:t>
            </a:r>
          </a:p>
        </p:txBody>
      </p:sp>
      <p:pic>
        <p:nvPicPr>
          <p:cNvPr id="123" name="Shape 123"/>
          <p:cNvPicPr preferRelativeResize="0"/>
          <p:nvPr/>
        </p:nvPicPr>
        <p:blipFill rotWithShape="1">
          <a:blip r:embed="rId3">
            <a:alphaModFix/>
          </a:blip>
          <a:srcRect b="0" l="10706" r="0" t="0"/>
          <a:stretch/>
        </p:blipFill>
        <p:spPr>
          <a:xfrm>
            <a:off x="2085587" y="1158025"/>
            <a:ext cx="4972824" cy="39099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4">
            <a:alphaModFix/>
          </a:blip>
          <a:stretch>
            <a:fillRect/>
          </a:stretch>
        </p:blipFill>
        <p:spPr>
          <a:xfrm>
            <a:off x="0" y="1224"/>
            <a:ext cx="9148360" cy="5143500"/>
          </a:xfrm>
          <a:prstGeom prst="rect">
            <a:avLst/>
          </a:prstGeom>
          <a:noFill/>
          <a:ln>
            <a:noFill/>
          </a:ln>
        </p:spPr>
      </p:pic>
      <p:sp>
        <p:nvSpPr>
          <p:cNvPr id="129" name="Shape 129"/>
          <p:cNvSpPr txBox="1"/>
          <p:nvPr/>
        </p:nvSpPr>
        <p:spPr>
          <a:xfrm>
            <a:off x="2651875" y="1161325"/>
            <a:ext cx="1669799" cy="491099"/>
          </a:xfrm>
          <a:prstGeom prst="rect">
            <a:avLst/>
          </a:prstGeom>
          <a:noFill/>
          <a:ln>
            <a:noFill/>
          </a:ln>
        </p:spPr>
        <p:txBody>
          <a:bodyPr anchorCtr="0" anchor="t" bIns="91425" lIns="91425" rIns="91425" tIns="91425">
            <a:noAutofit/>
          </a:bodyPr>
          <a:lstStyle/>
          <a:p>
            <a:pPr lvl="0" rtl="0">
              <a:spcBef>
                <a:spcPts val="0"/>
              </a:spcBef>
              <a:buNone/>
            </a:pPr>
            <a:r>
              <a:rPr b="1" lang="en" sz="1600"/>
              <a:t>Environmental Impact</a:t>
            </a:r>
          </a:p>
        </p:txBody>
      </p:sp>
      <p:sp>
        <p:nvSpPr>
          <p:cNvPr id="130" name="Shape 130"/>
          <p:cNvSpPr txBox="1"/>
          <p:nvPr/>
        </p:nvSpPr>
        <p:spPr>
          <a:xfrm>
            <a:off x="2059850" y="3614375"/>
            <a:ext cx="1345500" cy="284999"/>
          </a:xfrm>
          <a:prstGeom prst="rect">
            <a:avLst/>
          </a:prstGeom>
          <a:noFill/>
          <a:ln>
            <a:noFill/>
          </a:ln>
        </p:spPr>
        <p:txBody>
          <a:bodyPr anchorCtr="0" anchor="t" bIns="91425" lIns="91425" rIns="91425" tIns="91425">
            <a:noAutofit/>
          </a:bodyPr>
          <a:lstStyle/>
          <a:p>
            <a:pPr lvl="0" rtl="0">
              <a:spcBef>
                <a:spcPts val="0"/>
              </a:spcBef>
              <a:buNone/>
            </a:pPr>
            <a:r>
              <a:rPr b="1" lang="en" sz="1600"/>
              <a:t>Sturdiness</a:t>
            </a:r>
          </a:p>
        </p:txBody>
      </p:sp>
      <p:sp>
        <p:nvSpPr>
          <p:cNvPr id="131" name="Shape 131"/>
          <p:cNvSpPr txBox="1"/>
          <p:nvPr/>
        </p:nvSpPr>
        <p:spPr>
          <a:xfrm>
            <a:off x="4245350" y="3329375"/>
            <a:ext cx="1178400" cy="284999"/>
          </a:xfrm>
          <a:prstGeom prst="rect">
            <a:avLst/>
          </a:prstGeom>
          <a:noFill/>
          <a:ln>
            <a:noFill/>
          </a:ln>
        </p:spPr>
        <p:txBody>
          <a:bodyPr anchorCtr="0" anchor="t" bIns="91425" lIns="91425" rIns="91425" tIns="91425">
            <a:noAutofit/>
          </a:bodyPr>
          <a:lstStyle/>
          <a:p>
            <a:pPr lvl="0" rtl="0">
              <a:spcBef>
                <a:spcPts val="0"/>
              </a:spcBef>
              <a:buNone/>
            </a:pPr>
            <a:r>
              <a:rPr b="1" lang="en" sz="1600"/>
              <a:t>Portability</a:t>
            </a:r>
          </a:p>
        </p:txBody>
      </p:sp>
      <p:sp>
        <p:nvSpPr>
          <p:cNvPr id="132" name="Shape 132"/>
          <p:cNvSpPr txBox="1"/>
          <p:nvPr/>
        </p:nvSpPr>
        <p:spPr>
          <a:xfrm>
            <a:off x="5610575" y="3953425"/>
            <a:ext cx="2161800" cy="284999"/>
          </a:xfrm>
          <a:prstGeom prst="rect">
            <a:avLst/>
          </a:prstGeom>
          <a:noFill/>
          <a:ln>
            <a:noFill/>
          </a:ln>
        </p:spPr>
        <p:txBody>
          <a:bodyPr anchorCtr="0" anchor="t" bIns="91425" lIns="91425" rIns="91425" tIns="91425">
            <a:noAutofit/>
          </a:bodyPr>
          <a:lstStyle/>
          <a:p>
            <a:pPr lvl="0" rtl="0">
              <a:spcBef>
                <a:spcPts val="0"/>
              </a:spcBef>
              <a:buNone/>
            </a:pPr>
            <a:r>
              <a:rPr b="1" lang="en" sz="1600"/>
              <a:t>Ease of assembly</a:t>
            </a:r>
          </a:p>
        </p:txBody>
      </p:sp>
      <p:sp>
        <p:nvSpPr>
          <p:cNvPr id="133" name="Shape 133"/>
          <p:cNvSpPr txBox="1"/>
          <p:nvPr/>
        </p:nvSpPr>
        <p:spPr>
          <a:xfrm>
            <a:off x="6736975" y="3065925"/>
            <a:ext cx="1559999" cy="389999"/>
          </a:xfrm>
          <a:prstGeom prst="rect">
            <a:avLst/>
          </a:prstGeom>
          <a:noFill/>
          <a:ln>
            <a:noFill/>
          </a:ln>
        </p:spPr>
        <p:txBody>
          <a:bodyPr anchorCtr="0" anchor="t" bIns="91425" lIns="91425" rIns="91425" tIns="91425">
            <a:noAutofit/>
          </a:bodyPr>
          <a:lstStyle/>
          <a:p>
            <a:pPr lvl="0" rtl="0">
              <a:spcBef>
                <a:spcPts val="0"/>
              </a:spcBef>
              <a:buNone/>
            </a:pPr>
            <a:r>
              <a:rPr b="1" lang="en" sz="1600"/>
              <a:t>Packageable</a:t>
            </a:r>
          </a:p>
        </p:txBody>
      </p:sp>
      <p:sp>
        <p:nvSpPr>
          <p:cNvPr id="134" name="Shape 134"/>
          <p:cNvSpPr txBox="1"/>
          <p:nvPr/>
        </p:nvSpPr>
        <p:spPr>
          <a:xfrm>
            <a:off x="5576050" y="3614375"/>
            <a:ext cx="1394699" cy="284999"/>
          </a:xfrm>
          <a:prstGeom prst="rect">
            <a:avLst/>
          </a:prstGeom>
          <a:noFill/>
          <a:ln>
            <a:noFill/>
          </a:ln>
        </p:spPr>
        <p:txBody>
          <a:bodyPr anchorCtr="0" anchor="t" bIns="91425" lIns="91425" rIns="91425" tIns="91425">
            <a:noAutofit/>
          </a:bodyPr>
          <a:lstStyle/>
          <a:p>
            <a:pPr lvl="0" rtl="0">
              <a:spcBef>
                <a:spcPts val="0"/>
              </a:spcBef>
              <a:buNone/>
            </a:pPr>
            <a:r>
              <a:rPr b="1" lang="en" sz="1600"/>
              <a:t>Weight of kit</a:t>
            </a:r>
          </a:p>
        </p:txBody>
      </p:sp>
      <p:sp>
        <p:nvSpPr>
          <p:cNvPr id="135" name="Shape 135"/>
          <p:cNvSpPr txBox="1"/>
          <p:nvPr/>
        </p:nvSpPr>
        <p:spPr>
          <a:xfrm>
            <a:off x="829775" y="941300"/>
            <a:ext cx="1559999" cy="284999"/>
          </a:xfrm>
          <a:prstGeom prst="rect">
            <a:avLst/>
          </a:prstGeom>
          <a:noFill/>
          <a:ln>
            <a:noFill/>
          </a:ln>
        </p:spPr>
        <p:txBody>
          <a:bodyPr anchorCtr="0" anchor="t" bIns="91425" lIns="91425" rIns="91425" tIns="91425">
            <a:noAutofit/>
          </a:bodyPr>
          <a:lstStyle/>
          <a:p>
            <a:pPr lvl="0" rtl="0">
              <a:spcBef>
                <a:spcPts val="0"/>
              </a:spcBef>
              <a:buNone/>
            </a:pPr>
            <a:r>
              <a:rPr lang="en" sz="1600"/>
              <a:t>Biodegradable</a:t>
            </a:r>
          </a:p>
        </p:txBody>
      </p:sp>
      <p:sp>
        <p:nvSpPr>
          <p:cNvPr id="136" name="Shape 136"/>
          <p:cNvSpPr txBox="1"/>
          <p:nvPr/>
        </p:nvSpPr>
        <p:spPr>
          <a:xfrm>
            <a:off x="1075775" y="1452275"/>
            <a:ext cx="1212599" cy="284999"/>
          </a:xfrm>
          <a:prstGeom prst="rect">
            <a:avLst/>
          </a:prstGeom>
          <a:noFill/>
          <a:ln>
            <a:noFill/>
          </a:ln>
        </p:spPr>
        <p:txBody>
          <a:bodyPr anchorCtr="0" anchor="t" bIns="91425" lIns="91425" rIns="91425" tIns="91425">
            <a:noAutofit/>
          </a:bodyPr>
          <a:lstStyle/>
          <a:p>
            <a:pPr lvl="0" rtl="0">
              <a:spcBef>
                <a:spcPts val="0"/>
              </a:spcBef>
              <a:buNone/>
            </a:pPr>
            <a:r>
              <a:rPr lang="en" sz="1600"/>
              <a:t>Abundance</a:t>
            </a:r>
          </a:p>
        </p:txBody>
      </p:sp>
      <p:sp>
        <p:nvSpPr>
          <p:cNvPr id="137" name="Shape 137"/>
          <p:cNvSpPr txBox="1"/>
          <p:nvPr/>
        </p:nvSpPr>
        <p:spPr>
          <a:xfrm>
            <a:off x="829775" y="1896050"/>
            <a:ext cx="1810800" cy="284999"/>
          </a:xfrm>
          <a:prstGeom prst="rect">
            <a:avLst/>
          </a:prstGeom>
          <a:noFill/>
          <a:ln>
            <a:noFill/>
          </a:ln>
        </p:spPr>
        <p:txBody>
          <a:bodyPr anchorCtr="0" anchor="t" bIns="91425" lIns="91425" rIns="91425" tIns="91425">
            <a:noAutofit/>
          </a:bodyPr>
          <a:lstStyle/>
          <a:p>
            <a:pPr lvl="0" rtl="0">
              <a:spcBef>
                <a:spcPts val="0"/>
              </a:spcBef>
              <a:buNone/>
            </a:pPr>
            <a:r>
              <a:rPr lang="en" sz="1600"/>
              <a:t>Carbon Footprint</a:t>
            </a:r>
          </a:p>
        </p:txBody>
      </p:sp>
      <p:sp>
        <p:nvSpPr>
          <p:cNvPr id="138" name="Shape 138"/>
          <p:cNvSpPr txBox="1"/>
          <p:nvPr/>
        </p:nvSpPr>
        <p:spPr>
          <a:xfrm>
            <a:off x="1336025" y="3170925"/>
            <a:ext cx="712799" cy="284999"/>
          </a:xfrm>
          <a:prstGeom prst="rect">
            <a:avLst/>
          </a:prstGeom>
          <a:noFill/>
          <a:ln>
            <a:noFill/>
          </a:ln>
        </p:spPr>
        <p:txBody>
          <a:bodyPr anchorCtr="0" anchor="t" bIns="91425" lIns="91425" rIns="91425" tIns="91425">
            <a:noAutofit/>
          </a:bodyPr>
          <a:lstStyle/>
          <a:p>
            <a:pPr lvl="0" rtl="0">
              <a:spcBef>
                <a:spcPts val="0"/>
              </a:spcBef>
              <a:buNone/>
            </a:pPr>
            <a:r>
              <a:rPr lang="en" sz="1600"/>
              <a:t>Rain</a:t>
            </a:r>
          </a:p>
        </p:txBody>
      </p:sp>
      <p:sp>
        <p:nvSpPr>
          <p:cNvPr id="139" name="Shape 139"/>
          <p:cNvSpPr txBox="1"/>
          <p:nvPr/>
        </p:nvSpPr>
        <p:spPr>
          <a:xfrm>
            <a:off x="1282175" y="3614375"/>
            <a:ext cx="712799" cy="284999"/>
          </a:xfrm>
          <a:prstGeom prst="rect">
            <a:avLst/>
          </a:prstGeom>
          <a:noFill/>
          <a:ln>
            <a:noFill/>
          </a:ln>
        </p:spPr>
        <p:txBody>
          <a:bodyPr anchorCtr="0" anchor="t" bIns="91425" lIns="91425" rIns="91425" tIns="91425">
            <a:noAutofit/>
          </a:bodyPr>
          <a:lstStyle/>
          <a:p>
            <a:pPr lvl="0" rtl="0">
              <a:spcBef>
                <a:spcPts val="0"/>
              </a:spcBef>
              <a:buNone/>
            </a:pPr>
            <a:r>
              <a:rPr lang="en" sz="1600"/>
              <a:t>Wind</a:t>
            </a:r>
          </a:p>
        </p:txBody>
      </p:sp>
      <p:sp>
        <p:nvSpPr>
          <p:cNvPr id="140" name="Shape 140"/>
          <p:cNvSpPr txBox="1"/>
          <p:nvPr/>
        </p:nvSpPr>
        <p:spPr>
          <a:xfrm>
            <a:off x="649450" y="3953425"/>
            <a:ext cx="1345500" cy="215099"/>
          </a:xfrm>
          <a:prstGeom prst="rect">
            <a:avLst/>
          </a:prstGeom>
          <a:noFill/>
          <a:ln>
            <a:noFill/>
          </a:ln>
        </p:spPr>
        <p:txBody>
          <a:bodyPr anchorCtr="0" anchor="t" bIns="91425" lIns="91425" rIns="91425" tIns="91425">
            <a:noAutofit/>
          </a:bodyPr>
          <a:lstStyle/>
          <a:p>
            <a:pPr lvl="0" rtl="0">
              <a:spcBef>
                <a:spcPts val="0"/>
              </a:spcBef>
              <a:buNone/>
            </a:pPr>
            <a:r>
              <a:rPr lang="en" sz="1600"/>
              <a:t>Temperature</a:t>
            </a:r>
          </a:p>
        </p:txBody>
      </p:sp>
      <p:sp>
        <p:nvSpPr>
          <p:cNvPr id="141" name="Shape 141"/>
          <p:cNvSpPr txBox="1"/>
          <p:nvPr/>
        </p:nvSpPr>
        <p:spPr>
          <a:xfrm>
            <a:off x="2059850" y="3142125"/>
            <a:ext cx="1957499" cy="601799"/>
          </a:xfrm>
          <a:prstGeom prst="rect">
            <a:avLst/>
          </a:prstGeom>
          <a:noFill/>
          <a:ln>
            <a:noFill/>
          </a:ln>
        </p:spPr>
        <p:txBody>
          <a:bodyPr anchorCtr="0" anchor="t" bIns="91425" lIns="91425" rIns="91425" tIns="91425">
            <a:noAutofit/>
          </a:bodyPr>
          <a:lstStyle/>
          <a:p>
            <a:pPr lvl="0" rtl="0">
              <a:spcBef>
                <a:spcPts val="0"/>
              </a:spcBef>
              <a:buNone/>
            </a:pPr>
            <a:r>
              <a:rPr b="1" lang="en" sz="1600"/>
              <a:t>Resistance to </a:t>
            </a:r>
          </a:p>
          <a:p>
            <a:pPr lvl="0" rtl="0">
              <a:spcBef>
                <a:spcPts val="0"/>
              </a:spcBef>
              <a:buNone/>
            </a:pPr>
            <a:r>
              <a:rPr b="1" lang="en" sz="1600"/>
              <a:t>Natural Elements</a:t>
            </a:r>
          </a:p>
        </p:txBody>
      </p:sp>
      <p:sp>
        <p:nvSpPr>
          <p:cNvPr id="142" name="Shape 142"/>
          <p:cNvSpPr txBox="1"/>
          <p:nvPr/>
        </p:nvSpPr>
        <p:spPr>
          <a:xfrm>
            <a:off x="5942125" y="589300"/>
            <a:ext cx="2954100" cy="284999"/>
          </a:xfrm>
          <a:prstGeom prst="rect">
            <a:avLst/>
          </a:prstGeom>
          <a:noFill/>
          <a:ln>
            <a:noFill/>
          </a:ln>
        </p:spPr>
        <p:txBody>
          <a:bodyPr anchorCtr="0" anchor="t" bIns="91425" lIns="91425" rIns="91425" tIns="91425">
            <a:noAutofit/>
          </a:bodyPr>
          <a:lstStyle/>
          <a:p>
            <a:pPr lvl="0" rtl="0">
              <a:spcBef>
                <a:spcPts val="0"/>
              </a:spcBef>
              <a:buNone/>
            </a:pPr>
            <a:r>
              <a:rPr lang="en" sz="1600"/>
              <a:t>Understandable Instructions</a:t>
            </a:r>
          </a:p>
        </p:txBody>
      </p:sp>
      <p:sp>
        <p:nvSpPr>
          <p:cNvPr id="143" name="Shape 143"/>
          <p:cNvSpPr txBox="1"/>
          <p:nvPr/>
        </p:nvSpPr>
        <p:spPr>
          <a:xfrm>
            <a:off x="6197500" y="1021450"/>
            <a:ext cx="2003700" cy="284999"/>
          </a:xfrm>
          <a:prstGeom prst="rect">
            <a:avLst/>
          </a:prstGeom>
          <a:noFill/>
          <a:ln>
            <a:noFill/>
          </a:ln>
        </p:spPr>
        <p:txBody>
          <a:bodyPr anchorCtr="0" anchor="t" bIns="91425" lIns="91425" rIns="91425" tIns="91425">
            <a:noAutofit/>
          </a:bodyPr>
          <a:lstStyle/>
          <a:p>
            <a:pPr lvl="0" rtl="0">
              <a:spcBef>
                <a:spcPts val="0"/>
              </a:spcBef>
              <a:buNone/>
            </a:pPr>
            <a:r>
              <a:rPr lang="en" sz="1600"/>
              <a:t>Quick Assembly</a:t>
            </a:r>
          </a:p>
        </p:txBody>
      </p:sp>
      <p:sp>
        <p:nvSpPr>
          <p:cNvPr id="144" name="Shape 144"/>
          <p:cNvSpPr txBox="1"/>
          <p:nvPr/>
        </p:nvSpPr>
        <p:spPr>
          <a:xfrm>
            <a:off x="5588550" y="2317925"/>
            <a:ext cx="667799" cy="284999"/>
          </a:xfrm>
          <a:prstGeom prst="rect">
            <a:avLst/>
          </a:prstGeom>
          <a:noFill/>
          <a:ln>
            <a:noFill/>
          </a:ln>
        </p:spPr>
        <p:txBody>
          <a:bodyPr anchorCtr="0" anchor="t" bIns="91425" lIns="91425" rIns="91425" tIns="91425">
            <a:noAutofit/>
          </a:bodyPr>
          <a:lstStyle/>
          <a:p>
            <a:pPr lvl="0" rtl="0">
              <a:spcBef>
                <a:spcPts val="0"/>
              </a:spcBef>
              <a:buNone/>
            </a:pPr>
            <a:r>
              <a:rPr lang="en" sz="1600"/>
              <a:t>Cost</a:t>
            </a:r>
          </a:p>
        </p:txBody>
      </p:sp>
      <p:sp>
        <p:nvSpPr>
          <p:cNvPr id="145" name="Shape 145"/>
          <p:cNvSpPr txBox="1"/>
          <p:nvPr/>
        </p:nvSpPr>
        <p:spPr>
          <a:xfrm>
            <a:off x="4497250" y="918400"/>
            <a:ext cx="1345500" cy="491099"/>
          </a:xfrm>
          <a:prstGeom prst="rect">
            <a:avLst/>
          </a:prstGeom>
          <a:noFill/>
          <a:ln>
            <a:noFill/>
          </a:ln>
        </p:spPr>
        <p:txBody>
          <a:bodyPr anchorCtr="0" anchor="t" bIns="91425" lIns="91425" rIns="91425" tIns="91425">
            <a:noAutofit/>
          </a:bodyPr>
          <a:lstStyle/>
          <a:p>
            <a:pPr lvl="0" rtl="0">
              <a:spcBef>
                <a:spcPts val="0"/>
              </a:spcBef>
              <a:buNone/>
            </a:pPr>
            <a:r>
              <a:rPr lang="en" sz="1600"/>
              <a:t>Efficiency of Assembly</a:t>
            </a:r>
          </a:p>
        </p:txBody>
      </p:sp>
      <p:sp>
        <p:nvSpPr>
          <p:cNvPr id="146" name="Shape 146"/>
          <p:cNvSpPr txBox="1"/>
          <p:nvPr/>
        </p:nvSpPr>
        <p:spPr>
          <a:xfrm>
            <a:off x="5619900" y="3240825"/>
            <a:ext cx="605100" cy="215099"/>
          </a:xfrm>
          <a:prstGeom prst="rect">
            <a:avLst/>
          </a:prstGeom>
          <a:noFill/>
          <a:ln>
            <a:noFill/>
          </a:ln>
        </p:spPr>
        <p:txBody>
          <a:bodyPr anchorCtr="0" anchor="t" bIns="91425" lIns="91425" rIns="91425" tIns="91425">
            <a:noAutofit/>
          </a:bodyPr>
          <a:lstStyle/>
          <a:p>
            <a:pPr lvl="0" rtl="0">
              <a:spcBef>
                <a:spcPts val="0"/>
              </a:spcBef>
              <a:buNone/>
            </a:pPr>
            <a:r>
              <a:rPr lang="en" sz="1600"/>
              <a:t>Size</a:t>
            </a:r>
          </a:p>
        </p:txBody>
      </p:sp>
      <p:sp>
        <p:nvSpPr>
          <p:cNvPr id="147" name="Shape 147"/>
          <p:cNvSpPr txBox="1"/>
          <p:nvPr/>
        </p:nvSpPr>
        <p:spPr>
          <a:xfrm>
            <a:off x="6177850" y="1600925"/>
            <a:ext cx="2347200" cy="215099"/>
          </a:xfrm>
          <a:prstGeom prst="rect">
            <a:avLst/>
          </a:prstGeom>
          <a:noFill/>
          <a:ln>
            <a:noFill/>
          </a:ln>
        </p:spPr>
        <p:txBody>
          <a:bodyPr anchorCtr="0" anchor="t" bIns="91425" lIns="91425" rIns="91425" tIns="91425">
            <a:noAutofit/>
          </a:bodyPr>
          <a:lstStyle/>
          <a:p>
            <a:pPr lvl="0" rtl="0">
              <a:spcBef>
                <a:spcPts val="0"/>
              </a:spcBef>
              <a:buNone/>
            </a:pPr>
            <a:r>
              <a:rPr lang="en" sz="1600"/>
              <a:t>Possible without Tools</a:t>
            </a:r>
          </a:p>
        </p:txBody>
      </p:sp>
      <p:sp>
        <p:nvSpPr>
          <p:cNvPr id="148" name="Shape 148"/>
          <p:cNvSpPr txBox="1"/>
          <p:nvPr/>
        </p:nvSpPr>
        <p:spPr>
          <a:xfrm>
            <a:off x="6590350" y="2229525"/>
            <a:ext cx="1810800" cy="284999"/>
          </a:xfrm>
          <a:prstGeom prst="rect">
            <a:avLst/>
          </a:prstGeom>
          <a:noFill/>
          <a:ln>
            <a:noFill/>
          </a:ln>
        </p:spPr>
        <p:txBody>
          <a:bodyPr anchorCtr="0" anchor="t" bIns="91425" lIns="91425" rIns="91425" tIns="91425">
            <a:noAutofit/>
          </a:bodyPr>
          <a:lstStyle/>
          <a:p>
            <a:pPr lvl="0" rtl="0">
              <a:spcBef>
                <a:spcPts val="0"/>
              </a:spcBef>
              <a:buNone/>
            </a:pPr>
            <a:r>
              <a:rPr lang="en" sz="1600"/>
              <a:t>Mass Production</a:t>
            </a:r>
          </a:p>
        </p:txBody>
      </p:sp>
      <p:sp>
        <p:nvSpPr>
          <p:cNvPr id="149" name="Shape 149"/>
          <p:cNvSpPr txBox="1"/>
          <p:nvPr/>
        </p:nvSpPr>
        <p:spPr>
          <a:xfrm>
            <a:off x="6752125" y="2607650"/>
            <a:ext cx="1212599" cy="215099"/>
          </a:xfrm>
          <a:prstGeom prst="rect">
            <a:avLst/>
          </a:prstGeom>
          <a:noFill/>
          <a:ln>
            <a:noFill/>
          </a:ln>
        </p:spPr>
        <p:txBody>
          <a:bodyPr anchorCtr="0" anchor="t" bIns="91425" lIns="91425" rIns="91425" tIns="91425">
            <a:noAutofit/>
          </a:bodyPr>
          <a:lstStyle/>
          <a:p>
            <a:pPr lvl="0" rtl="0">
              <a:spcBef>
                <a:spcPts val="0"/>
              </a:spcBef>
              <a:buNone/>
            </a:pPr>
            <a:r>
              <a:rPr lang="en" sz="1600"/>
              <a:t>Materials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5"/>
                                        </p:tgtEl>
                                      </p:cBhvr>
                                    </p:animEffect>
                                    <p:set>
                                      <p:cBhvr>
                                        <p:cTn dur="1" fill="hold">
                                          <p:stCondLst>
                                            <p:cond delay="1000"/>
                                          </p:stCondLst>
                                        </p:cTn>
                                        <p:tgtEl>
                                          <p:spTgt spid="1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2"/>
                                        </p:tgtEl>
                                      </p:cBhvr>
                                    </p:animEffect>
                                    <p:set>
                                      <p:cBhvr>
                                        <p:cTn dur="1" fill="hold">
                                          <p:stCondLst>
                                            <p:cond delay="1000"/>
                                          </p:stCondLst>
                                        </p:cTn>
                                        <p:tgtEl>
                                          <p:spTgt spid="1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900"/>
                                        <p:tgtEl>
                                          <p:spTgt spid="141"/>
                                        </p:tgtEl>
                                      </p:cBhvr>
                                    </p:animEffect>
                                    <p:set>
                                      <p:cBhvr>
                                        <p:cTn dur="1" fill="hold">
                                          <p:stCondLst>
                                            <p:cond delay="900"/>
                                          </p:stCondLst>
                                        </p:cTn>
                                        <p:tgtEl>
                                          <p:spTgt spid="1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6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500"/>
                                        <p:tgtEl>
                                          <p:spTgt spid="129"/>
                                        </p:tgtEl>
                                      </p:cBhvr>
                                    </p:animEffect>
                                    <p:set>
                                      <p:cBhvr>
                                        <p:cTn dur="1" fill="hold">
                                          <p:stCondLst>
                                            <p:cond delay="1500"/>
                                          </p:stCondLst>
                                        </p:cTn>
                                        <p:tgtEl>
                                          <p:spTgt spid="1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0"/>
                                        </p:tgtEl>
                                      </p:cBhvr>
                                    </p:animEffect>
                                    <p:set>
                                      <p:cBhvr>
                                        <p:cTn dur="1" fill="hold">
                                          <p:stCondLst>
                                            <p:cond delay="1000"/>
                                          </p:stCondLst>
                                        </p:cTn>
                                        <p:tgtEl>
                                          <p:spTgt spid="1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1"/>
                                        </p:tgtEl>
                                      </p:cBhvr>
                                    </p:animEffect>
                                    <p:set>
                                      <p:cBhvr>
                                        <p:cTn dur="1" fill="hold">
                                          <p:stCondLst>
                                            <p:cond delay="1000"/>
                                          </p:stCondLst>
                                        </p:cTn>
                                        <p:tgtEl>
                                          <p:spTgt spid="13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3"/>
                                        </p:tgtEl>
                                      </p:cBhvr>
                                    </p:animEffect>
                                    <p:set>
                                      <p:cBhvr>
                                        <p:cTn dur="1" fill="hold">
                                          <p:stCondLst>
                                            <p:cond delay="1000"/>
                                          </p:stCondLst>
                                        </p:cTn>
                                        <p:tgtEl>
                                          <p:spTgt spid="1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4"/>
                                        </p:tgtEl>
                                      </p:cBhvr>
                                    </p:animEffect>
                                    <p:set>
                                      <p:cBhvr>
                                        <p:cTn dur="1" fill="hold">
                                          <p:stCondLst>
                                            <p:cond delay="1000"/>
                                          </p:stCondLst>
                                        </p:cTn>
                                        <p:tgtEl>
                                          <p:spTgt spid="1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2"/>
                                        </p:tgtEl>
                                      </p:cBhvr>
                                    </p:animEffect>
                                    <p:set>
                                      <p:cBhvr>
                                        <p:cTn dur="1" fill="hold">
                                          <p:stCondLst>
                                            <p:cond delay="1000"/>
                                          </p:stCondLst>
                                        </p:cTn>
                                        <p:tgtEl>
                                          <p:spTgt spid="1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3" name="Shape 153"/>
        <p:cNvGrpSpPr/>
        <p:nvPr/>
      </p:nvGrpSpPr>
      <p:grpSpPr>
        <a:xfrm>
          <a:off x="0" y="0"/>
          <a:ext cx="0" cy="0"/>
          <a:chOff x="0" y="0"/>
          <a:chExt cx="0" cy="0"/>
        </a:xfrm>
      </p:grpSpPr>
      <p:sp>
        <p:nvSpPr>
          <p:cNvPr id="154" name="Shape 154"/>
          <p:cNvSpPr txBox="1"/>
          <p:nvPr/>
        </p:nvSpPr>
        <p:spPr>
          <a:xfrm>
            <a:off x="2311450" y="0"/>
            <a:ext cx="6432000" cy="1378199"/>
          </a:xfrm>
          <a:prstGeom prst="rect">
            <a:avLst/>
          </a:prstGeom>
          <a:solidFill>
            <a:srgbClr val="FFFFFF"/>
          </a:solidFill>
          <a:ln>
            <a:noFill/>
          </a:ln>
        </p:spPr>
        <p:txBody>
          <a:bodyPr anchorCtr="0" anchor="t" bIns="91425" lIns="91425" rIns="91425" tIns="91425">
            <a:noAutofit/>
          </a:bodyPr>
          <a:lstStyle/>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rPr lang="en" sz="2100">
                <a:latin typeface="Times New Roman"/>
                <a:ea typeface="Times New Roman"/>
                <a:cs typeface="Times New Roman"/>
                <a:sym typeface="Times New Roman"/>
              </a:rPr>
              <a:t>Hex Gumdrop  Folding Fan	 Basic Dome	   Truss</a:t>
            </a:r>
          </a:p>
          <a:p>
            <a:pPr rtl="0">
              <a:spcBef>
                <a:spcPts val="0"/>
              </a:spcBef>
              <a:buNone/>
            </a:pPr>
            <a:r>
              <a:t/>
            </a:r>
            <a:endParaRPr/>
          </a:p>
          <a:p>
            <a:pPr>
              <a:spcBef>
                <a:spcPts val="0"/>
              </a:spcBef>
              <a:buNone/>
            </a:pPr>
            <a:r>
              <a:t/>
            </a:r>
            <a:endParaRPr/>
          </a:p>
        </p:txBody>
      </p:sp>
      <p:pic>
        <p:nvPicPr>
          <p:cNvPr id="155" name="Shape 155"/>
          <p:cNvPicPr preferRelativeResize="0"/>
          <p:nvPr/>
        </p:nvPicPr>
        <p:blipFill rotWithShape="1">
          <a:blip r:embed="rId3">
            <a:alphaModFix/>
          </a:blip>
          <a:srcRect b="1360" l="0" r="0" t="26634"/>
          <a:stretch/>
        </p:blipFill>
        <p:spPr>
          <a:xfrm>
            <a:off x="513100" y="1378099"/>
            <a:ext cx="8230349" cy="3765399"/>
          </a:xfrm>
          <a:prstGeom prst="rect">
            <a:avLst/>
          </a:prstGeom>
          <a:noFill/>
          <a:ln>
            <a:noFill/>
          </a:ln>
        </p:spPr>
      </p:pic>
      <p:pic>
        <p:nvPicPr>
          <p:cNvPr id="156" name="Shape 156"/>
          <p:cNvPicPr preferRelativeResize="0"/>
          <p:nvPr/>
        </p:nvPicPr>
        <p:blipFill>
          <a:blip r:embed="rId4">
            <a:alphaModFix/>
          </a:blip>
          <a:stretch>
            <a:fillRect/>
          </a:stretch>
        </p:blipFill>
        <p:spPr>
          <a:xfrm>
            <a:off x="2500000" y="0"/>
            <a:ext cx="1270999" cy="892354"/>
          </a:xfrm>
          <a:prstGeom prst="rect">
            <a:avLst/>
          </a:prstGeom>
          <a:noFill/>
          <a:ln>
            <a:noFill/>
          </a:ln>
        </p:spPr>
      </p:pic>
      <p:pic>
        <p:nvPicPr>
          <p:cNvPr id="157" name="Shape 157"/>
          <p:cNvPicPr preferRelativeResize="0"/>
          <p:nvPr/>
        </p:nvPicPr>
        <p:blipFill>
          <a:blip r:embed="rId5">
            <a:alphaModFix/>
          </a:blip>
          <a:stretch>
            <a:fillRect/>
          </a:stretch>
        </p:blipFill>
        <p:spPr>
          <a:xfrm>
            <a:off x="7278500" y="2825"/>
            <a:ext cx="1430699" cy="959696"/>
          </a:xfrm>
          <a:prstGeom prst="rect">
            <a:avLst/>
          </a:prstGeom>
          <a:noFill/>
          <a:ln>
            <a:noFill/>
          </a:ln>
        </p:spPr>
      </p:pic>
      <p:pic>
        <p:nvPicPr>
          <p:cNvPr id="158" name="Shape 158"/>
          <p:cNvPicPr preferRelativeResize="0"/>
          <p:nvPr/>
        </p:nvPicPr>
        <p:blipFill>
          <a:blip r:embed="rId6">
            <a:alphaModFix/>
          </a:blip>
          <a:stretch>
            <a:fillRect/>
          </a:stretch>
        </p:blipFill>
        <p:spPr>
          <a:xfrm>
            <a:off x="5575687" y="0"/>
            <a:ext cx="1515800" cy="965350"/>
          </a:xfrm>
          <a:prstGeom prst="rect">
            <a:avLst/>
          </a:prstGeom>
          <a:noFill/>
          <a:ln>
            <a:noFill/>
          </a:ln>
        </p:spPr>
      </p:pic>
      <p:pic>
        <p:nvPicPr>
          <p:cNvPr id="159" name="Shape 159"/>
          <p:cNvPicPr preferRelativeResize="0"/>
          <p:nvPr/>
        </p:nvPicPr>
        <p:blipFill>
          <a:blip r:embed="rId7">
            <a:alphaModFix/>
          </a:blip>
          <a:stretch>
            <a:fillRect/>
          </a:stretch>
        </p:blipFill>
        <p:spPr>
          <a:xfrm>
            <a:off x="3958006" y="0"/>
            <a:ext cx="1430693" cy="9653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1515" l="8625" r="0" t="4939"/>
          <a:stretch/>
        </p:blipFill>
        <p:spPr>
          <a:xfrm>
            <a:off x="997100" y="0"/>
            <a:ext cx="7149811" cy="51435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Why Bamboo?</a:t>
            </a:r>
          </a:p>
        </p:txBody>
      </p:sp>
      <p:sp>
        <p:nvSpPr>
          <p:cNvPr id="170" name="Shape 170"/>
          <p:cNvSpPr txBox="1"/>
          <p:nvPr>
            <p:ph idx="1" type="body"/>
          </p:nvPr>
        </p:nvSpPr>
        <p:spPr>
          <a:xfrm>
            <a:off x="457200" y="1310675"/>
            <a:ext cx="3644700" cy="3725699"/>
          </a:xfrm>
          <a:prstGeom prst="rect">
            <a:avLst/>
          </a:prstGeom>
        </p:spPr>
        <p:txBody>
          <a:bodyPr anchorCtr="0" anchor="t" bIns="91425" lIns="91425" rIns="91425" tIns="91425">
            <a:noAutofit/>
          </a:bodyPr>
          <a:lstStyle/>
          <a:p>
            <a:pPr rtl="0">
              <a:spcBef>
                <a:spcPts val="0"/>
              </a:spcBef>
              <a:buNone/>
            </a:pPr>
            <a:r>
              <a:rPr b="1" lang="en" sz="2400"/>
              <a:t>Pros:</a:t>
            </a:r>
          </a:p>
          <a:p>
            <a:pPr indent="-381000" lvl="0" marL="457200" rtl="0">
              <a:spcBef>
                <a:spcPts val="0"/>
              </a:spcBef>
              <a:buSzPct val="100000"/>
              <a:buChar char="-"/>
            </a:pPr>
            <a:r>
              <a:rPr lang="en" sz="2400"/>
              <a:t>Abundant in Sub-Saharan Africa</a:t>
            </a:r>
          </a:p>
          <a:p>
            <a:pPr indent="-381000" lvl="0" marL="457200" rtl="0">
              <a:spcBef>
                <a:spcPts val="0"/>
              </a:spcBef>
              <a:buSzPct val="100000"/>
              <a:buChar char="-"/>
            </a:pPr>
            <a:r>
              <a:rPr lang="en" sz="2400"/>
              <a:t>Light-weight</a:t>
            </a:r>
          </a:p>
          <a:p>
            <a:pPr indent="-381000" lvl="0" marL="457200" rtl="0">
              <a:spcBef>
                <a:spcPts val="0"/>
              </a:spcBef>
              <a:buSzPct val="100000"/>
              <a:buChar char="-"/>
            </a:pPr>
            <a:r>
              <a:rPr lang="en" sz="2400"/>
              <a:t>Sturdy</a:t>
            </a:r>
          </a:p>
          <a:p>
            <a:pPr lvl="0" rtl="0">
              <a:spcBef>
                <a:spcPts val="0"/>
              </a:spcBef>
              <a:buNone/>
            </a:pPr>
            <a:r>
              <a:t/>
            </a:r>
            <a:endParaRPr sz="2400"/>
          </a:p>
          <a:p>
            <a:pPr rtl="0">
              <a:spcBef>
                <a:spcPts val="0"/>
              </a:spcBef>
              <a:buNone/>
            </a:pPr>
            <a:r>
              <a:rPr b="1" lang="en" sz="2400"/>
              <a:t>Cons:</a:t>
            </a:r>
          </a:p>
          <a:p>
            <a:pPr indent="-381000" lvl="0" marL="457200" rtl="0">
              <a:spcBef>
                <a:spcPts val="0"/>
              </a:spcBef>
              <a:buSzPct val="100000"/>
              <a:buChar char="-"/>
            </a:pPr>
            <a:r>
              <a:rPr lang="en" sz="2400"/>
              <a:t>Splits in dry climate</a:t>
            </a:r>
          </a:p>
        </p:txBody>
      </p:sp>
      <p:pic>
        <p:nvPicPr>
          <p:cNvPr id="171" name="Shape 171"/>
          <p:cNvPicPr preferRelativeResize="0"/>
          <p:nvPr/>
        </p:nvPicPr>
        <p:blipFill>
          <a:blip r:embed="rId4">
            <a:alphaModFix/>
          </a:blip>
          <a:stretch>
            <a:fillRect/>
          </a:stretch>
        </p:blipFill>
        <p:spPr>
          <a:xfrm>
            <a:off x="4445114" y="1398150"/>
            <a:ext cx="4324285" cy="33297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id="176" name="Shape 176"/>
          <p:cNvPicPr preferRelativeResize="0"/>
          <p:nvPr/>
        </p:nvPicPr>
        <p:blipFill>
          <a:blip r:embed="rId3">
            <a:alphaModFix/>
          </a:blip>
          <a:stretch>
            <a:fillRect/>
          </a:stretch>
        </p:blipFill>
        <p:spPr>
          <a:xfrm>
            <a:off x="170574" y="1559525"/>
            <a:ext cx="4206515" cy="3042550"/>
          </a:xfrm>
          <a:prstGeom prst="rect">
            <a:avLst/>
          </a:prstGeom>
          <a:noFill/>
          <a:ln>
            <a:noFill/>
          </a:ln>
        </p:spPr>
      </p:pic>
      <p:pic>
        <p:nvPicPr>
          <p:cNvPr id="177" name="Shape 177"/>
          <p:cNvPicPr preferRelativeResize="0"/>
          <p:nvPr/>
        </p:nvPicPr>
        <p:blipFill>
          <a:blip r:embed="rId4">
            <a:alphaModFix/>
          </a:blip>
          <a:stretch>
            <a:fillRect/>
          </a:stretch>
        </p:blipFill>
        <p:spPr>
          <a:xfrm>
            <a:off x="4556498" y="1559525"/>
            <a:ext cx="4441449" cy="304255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104475" y="1281800"/>
            <a:ext cx="6170722" cy="3725700"/>
          </a:xfrm>
          <a:prstGeom prst="rect">
            <a:avLst/>
          </a:prstGeom>
          <a:noFill/>
          <a:ln>
            <a:noFill/>
          </a:ln>
        </p:spPr>
      </p:pic>
      <p:pic>
        <p:nvPicPr>
          <p:cNvPr id="183" name="Shape 183"/>
          <p:cNvPicPr preferRelativeResize="0"/>
          <p:nvPr/>
        </p:nvPicPr>
        <p:blipFill>
          <a:blip r:embed="rId4">
            <a:alphaModFix/>
          </a:blip>
          <a:stretch>
            <a:fillRect/>
          </a:stretch>
        </p:blipFill>
        <p:spPr>
          <a:xfrm>
            <a:off x="6421700" y="1281801"/>
            <a:ext cx="2601175" cy="37256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Frame Evaluation</a:t>
            </a:r>
          </a:p>
        </p:txBody>
      </p:sp>
      <p:pic>
        <p:nvPicPr>
          <p:cNvPr id="189" name="Shape 189"/>
          <p:cNvPicPr preferRelativeResize="0"/>
          <p:nvPr/>
        </p:nvPicPr>
        <p:blipFill>
          <a:blip r:embed="rId3">
            <a:alphaModFix/>
          </a:blip>
          <a:stretch>
            <a:fillRect/>
          </a:stretch>
        </p:blipFill>
        <p:spPr>
          <a:xfrm>
            <a:off x="1776250" y="1163100"/>
            <a:ext cx="5034475" cy="39804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x="0" y="0"/>
          <a:ext cx="0" cy="0"/>
          <a:chOff x="0" y="0"/>
          <a:chExt cx="0" cy="0"/>
        </a:xfrm>
      </p:grpSpPr>
      <p:pic>
        <p:nvPicPr>
          <p:cNvPr id="57" name="Shape 57"/>
          <p:cNvPicPr preferRelativeResize="0"/>
          <p:nvPr/>
        </p:nvPicPr>
        <p:blipFill>
          <a:blip r:embed="rId4">
            <a:alphaModFix/>
          </a:blip>
          <a:stretch>
            <a:fillRect/>
          </a:stretch>
        </p:blipFill>
        <p:spPr>
          <a:xfrm>
            <a:off x="702777" y="0"/>
            <a:ext cx="7783430" cy="514349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57200" y="1934878"/>
            <a:ext cx="8229600" cy="857400"/>
          </a:xfrm>
          <a:prstGeom prst="rect">
            <a:avLst/>
          </a:prstGeom>
          <a:noFill/>
          <a:ln>
            <a:noFill/>
          </a:ln>
        </p:spPr>
        <p:txBody>
          <a:bodyPr anchorCtr="0" anchor="ctr" bIns="91425" lIns="91425" rIns="91425" tIns="91425">
            <a:noAutofit/>
          </a:bodyPr>
          <a:lstStyle/>
          <a:p>
            <a:pPr>
              <a:spcBef>
                <a:spcPts val="0"/>
              </a:spcBef>
              <a:buNone/>
            </a:pPr>
            <a:r>
              <a:rPr lang="en"/>
              <a:t>Skin</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98" name="Shape 198"/>
        <p:cNvGrpSpPr/>
        <p:nvPr/>
      </p:nvGrpSpPr>
      <p:grpSpPr>
        <a:xfrm>
          <a:off x="0" y="0"/>
          <a:ext cx="0" cy="0"/>
          <a:chOff x="0" y="0"/>
          <a:chExt cx="0" cy="0"/>
        </a:xfrm>
      </p:grpSpPr>
      <p:sp>
        <p:nvSpPr>
          <p:cNvPr id="199" name="Shape 199"/>
          <p:cNvSpPr txBox="1"/>
          <p:nvPr>
            <p:ph type="title"/>
          </p:nvPr>
        </p:nvSpPr>
        <p:spPr>
          <a:xfrm>
            <a:off x="457200" y="205978"/>
            <a:ext cx="8229600" cy="857400"/>
          </a:xfrm>
          <a:prstGeom prst="rect">
            <a:avLst/>
          </a:prstGeom>
          <a:noFill/>
          <a:ln>
            <a:noFill/>
          </a:ln>
        </p:spPr>
        <p:txBody>
          <a:bodyPr anchorCtr="0" anchor="ctr" bIns="91425" lIns="91425" rIns="91425" tIns="91425">
            <a:noAutofit/>
          </a:bodyPr>
          <a:lstStyle/>
          <a:p>
            <a:pPr>
              <a:spcBef>
                <a:spcPts val="0"/>
              </a:spcBef>
              <a:buNone/>
            </a:pPr>
            <a:r>
              <a:rPr lang="en"/>
              <a:t>Temperature in Africa 2013</a:t>
            </a:r>
          </a:p>
        </p:txBody>
      </p:sp>
      <p:sp>
        <p:nvSpPr>
          <p:cNvPr id="200" name="Shape 200"/>
          <p:cNvSpPr txBox="1"/>
          <p:nvPr/>
        </p:nvSpPr>
        <p:spPr>
          <a:xfrm>
            <a:off x="6337050" y="1060300"/>
            <a:ext cx="2924399" cy="508499"/>
          </a:xfrm>
          <a:prstGeom prst="rect">
            <a:avLst/>
          </a:prstGeom>
          <a:noFill/>
          <a:ln>
            <a:noFill/>
          </a:ln>
        </p:spPr>
        <p:txBody>
          <a:bodyPr anchorCtr="0" anchor="t" bIns="91425" lIns="91425" rIns="91425" tIns="91425">
            <a:noAutofit/>
          </a:bodyPr>
          <a:lstStyle/>
          <a:p>
            <a:pPr>
              <a:spcBef>
                <a:spcPts val="0"/>
              </a:spcBef>
              <a:buNone/>
            </a:pPr>
            <a:r>
              <a:rPr lang="en" sz="2400">
                <a:solidFill>
                  <a:schemeClr val="lt1"/>
                </a:solidFill>
                <a:latin typeface="Georgia"/>
                <a:ea typeface="Georgia"/>
                <a:cs typeface="Georgia"/>
                <a:sym typeface="Georgia"/>
              </a:rPr>
              <a:t>40 degrees Celsius</a:t>
            </a:r>
          </a:p>
        </p:txBody>
      </p:sp>
      <p:cxnSp>
        <p:nvCxnSpPr>
          <p:cNvPr id="201" name="Shape 201"/>
          <p:cNvCxnSpPr>
            <a:stCxn id="200" idx="1"/>
          </p:cNvCxnSpPr>
          <p:nvPr/>
        </p:nvCxnSpPr>
        <p:spPr>
          <a:xfrm rot="10800000">
            <a:off x="5686650" y="1306149"/>
            <a:ext cx="650400" cy="8400"/>
          </a:xfrm>
          <a:prstGeom prst="straightConnector1">
            <a:avLst/>
          </a:prstGeom>
          <a:noFill/>
          <a:ln cap="flat" cmpd="sng" w="28575">
            <a:solidFill>
              <a:srgbClr val="FFFFFF"/>
            </a:solidFill>
            <a:prstDash val="solid"/>
            <a:round/>
            <a:headEnd len="lg" w="lg" type="triangle"/>
            <a:tailEnd len="lg" w="lg" type="triangle"/>
          </a:ln>
        </p:spPr>
      </p:cxnSp>
      <p:cxnSp>
        <p:nvCxnSpPr>
          <p:cNvPr id="202" name="Shape 202"/>
          <p:cNvCxnSpPr/>
          <p:nvPr/>
        </p:nvCxnSpPr>
        <p:spPr>
          <a:xfrm rot="10800000">
            <a:off x="5686649" y="4775825"/>
            <a:ext cx="650400" cy="8399"/>
          </a:xfrm>
          <a:prstGeom prst="straightConnector1">
            <a:avLst/>
          </a:prstGeom>
          <a:noFill/>
          <a:ln cap="flat" cmpd="sng" w="28575">
            <a:solidFill>
              <a:srgbClr val="FFFFFF"/>
            </a:solidFill>
            <a:prstDash val="solid"/>
            <a:round/>
            <a:headEnd len="lg" w="lg" type="triangle"/>
            <a:tailEnd len="lg" w="lg" type="triangle"/>
          </a:ln>
        </p:spPr>
      </p:cxnSp>
      <p:sp>
        <p:nvSpPr>
          <p:cNvPr id="203" name="Shape 203"/>
          <p:cNvSpPr txBox="1"/>
          <p:nvPr/>
        </p:nvSpPr>
        <p:spPr>
          <a:xfrm>
            <a:off x="6337050" y="4092275"/>
            <a:ext cx="2924399" cy="13754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lt1"/>
                </a:solidFill>
                <a:latin typeface="Georgia"/>
                <a:ea typeface="Georgia"/>
                <a:cs typeface="Georgia"/>
                <a:sym typeface="Georgia"/>
              </a:rPr>
              <a:t>-20 degrees Celsius</a:t>
            </a:r>
          </a:p>
        </p:txBody>
      </p:sp>
      <p:cxnSp>
        <p:nvCxnSpPr>
          <p:cNvPr id="204" name="Shape 204"/>
          <p:cNvCxnSpPr/>
          <p:nvPr/>
        </p:nvCxnSpPr>
        <p:spPr>
          <a:xfrm rot="10800000">
            <a:off x="993900" y="2011249"/>
            <a:ext cx="254399" cy="312000"/>
          </a:xfrm>
          <a:prstGeom prst="straightConnector1">
            <a:avLst/>
          </a:prstGeom>
          <a:noFill/>
          <a:ln cap="flat" cmpd="sng" w="19050">
            <a:solidFill>
              <a:srgbClr val="FFFFFF"/>
            </a:solidFill>
            <a:prstDash val="solid"/>
            <a:round/>
            <a:headEnd len="lg" w="lg" type="none"/>
            <a:tailEnd len="lg" w="lg" type="triangle"/>
          </a:ln>
        </p:spPr>
      </p:cxnSp>
      <p:pic>
        <p:nvPicPr>
          <p:cNvPr id="205" name="Shape 205"/>
          <p:cNvPicPr preferRelativeResize="0"/>
          <p:nvPr/>
        </p:nvPicPr>
        <p:blipFill rotWithShape="1">
          <a:blip r:embed="rId3">
            <a:alphaModFix/>
          </a:blip>
          <a:srcRect b="2097" l="0" r="0" t="11583"/>
          <a:stretch/>
        </p:blipFill>
        <p:spPr>
          <a:xfrm>
            <a:off x="3825331" y="0"/>
            <a:ext cx="5318668" cy="5021399"/>
          </a:xfrm>
          <a:prstGeom prst="rect">
            <a:avLst/>
          </a:prstGeom>
          <a:noFill/>
          <a:ln>
            <a:noFill/>
          </a:ln>
        </p:spPr>
      </p:pic>
      <p:sp>
        <p:nvSpPr>
          <p:cNvPr id="206" name="Shape 206"/>
          <p:cNvSpPr txBox="1"/>
          <p:nvPr/>
        </p:nvSpPr>
        <p:spPr>
          <a:xfrm>
            <a:off x="3731850" y="4191000"/>
            <a:ext cx="1260300" cy="390900"/>
          </a:xfrm>
          <a:prstGeom prst="rect">
            <a:avLst/>
          </a:prstGeom>
          <a:noFill/>
          <a:ln>
            <a:noFill/>
          </a:ln>
        </p:spPr>
        <p:txBody>
          <a:bodyPr anchorCtr="0" anchor="t" bIns="91425" lIns="91425" rIns="91425" tIns="91425">
            <a:noAutofit/>
          </a:bodyPr>
          <a:lstStyle/>
          <a:p>
            <a:pPr>
              <a:spcBef>
                <a:spcPts val="0"/>
              </a:spcBef>
              <a:buNone/>
            </a:pPr>
            <a:r>
              <a:rPr lang="en" sz="3000">
                <a:solidFill>
                  <a:srgbClr val="980000"/>
                </a:solidFill>
                <a:latin typeface="Georgia"/>
                <a:ea typeface="Georgia"/>
                <a:cs typeface="Georgia"/>
                <a:sym typeface="Georgia"/>
              </a:rPr>
              <a:t>41F</a:t>
            </a:r>
          </a:p>
        </p:txBody>
      </p:sp>
      <p:sp>
        <p:nvSpPr>
          <p:cNvPr id="207" name="Shape 207"/>
          <p:cNvSpPr txBox="1"/>
          <p:nvPr/>
        </p:nvSpPr>
        <p:spPr>
          <a:xfrm>
            <a:off x="8284300" y="4191000"/>
            <a:ext cx="859799" cy="830400"/>
          </a:xfrm>
          <a:prstGeom prst="rect">
            <a:avLst/>
          </a:prstGeom>
          <a:noFill/>
          <a:ln>
            <a:noFill/>
          </a:ln>
        </p:spPr>
        <p:txBody>
          <a:bodyPr anchorCtr="0" anchor="t" bIns="91425" lIns="91425" rIns="91425" tIns="91425">
            <a:noAutofit/>
          </a:bodyPr>
          <a:lstStyle/>
          <a:p>
            <a:pPr>
              <a:spcBef>
                <a:spcPts val="0"/>
              </a:spcBef>
              <a:buNone/>
            </a:pPr>
            <a:r>
              <a:rPr lang="en" sz="3000">
                <a:solidFill>
                  <a:srgbClr val="980000"/>
                </a:solidFill>
                <a:latin typeface="Georgia"/>
                <a:ea typeface="Georgia"/>
                <a:cs typeface="Georgia"/>
                <a:sym typeface="Georgia"/>
              </a:rPr>
              <a:t>86F</a:t>
            </a:r>
          </a:p>
        </p:txBody>
      </p:sp>
      <p:sp>
        <p:nvSpPr>
          <p:cNvPr id="208" name="Shape 208"/>
          <p:cNvSpPr txBox="1"/>
          <p:nvPr/>
        </p:nvSpPr>
        <p:spPr>
          <a:xfrm>
            <a:off x="158250" y="222750"/>
            <a:ext cx="3788399" cy="2750400"/>
          </a:xfrm>
          <a:prstGeom prst="rect">
            <a:avLst/>
          </a:prstGeom>
          <a:noFill/>
          <a:ln>
            <a:noFill/>
          </a:ln>
        </p:spPr>
        <p:txBody>
          <a:bodyPr anchorCtr="0" anchor="t" bIns="91425" lIns="91425" rIns="91425" tIns="91425">
            <a:noAutofit/>
          </a:bodyPr>
          <a:lstStyle/>
          <a:p>
            <a:pPr algn="ctr">
              <a:spcBef>
                <a:spcPts val="0"/>
              </a:spcBef>
              <a:buNone/>
            </a:pPr>
            <a:r>
              <a:rPr lang="en" sz="4800">
                <a:solidFill>
                  <a:srgbClr val="980000"/>
                </a:solidFill>
                <a:latin typeface="Georgia"/>
                <a:ea typeface="Georgia"/>
                <a:cs typeface="Georgia"/>
                <a:sym typeface="Georgia"/>
              </a:rPr>
              <a:t>Mean Temperature in Africa</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2" name="Shape 212"/>
        <p:cNvGrpSpPr/>
        <p:nvPr/>
      </p:nvGrpSpPr>
      <p:grpSpPr>
        <a:xfrm>
          <a:off x="0" y="0"/>
          <a:ext cx="0" cy="0"/>
          <a:chOff x="0" y="0"/>
          <a:chExt cx="0" cy="0"/>
        </a:xfrm>
      </p:grpSpPr>
      <p:grpSp>
        <p:nvGrpSpPr>
          <p:cNvPr id="213" name="Shape 213"/>
          <p:cNvGrpSpPr/>
          <p:nvPr/>
        </p:nvGrpSpPr>
        <p:grpSpPr>
          <a:xfrm>
            <a:off x="0" y="0"/>
            <a:ext cx="5601509" cy="5143500"/>
            <a:chOff x="0" y="0"/>
            <a:chExt cx="5601509" cy="5143500"/>
          </a:xfrm>
        </p:grpSpPr>
        <p:pic>
          <p:nvPicPr>
            <p:cNvPr id="214" name="Shape 214"/>
            <p:cNvPicPr preferRelativeResize="0"/>
            <p:nvPr/>
          </p:nvPicPr>
          <p:blipFill rotWithShape="1">
            <a:blip r:embed="rId3">
              <a:alphaModFix/>
            </a:blip>
            <a:srcRect b="14238" l="9993" r="9993" t="12291"/>
            <a:stretch/>
          </p:blipFill>
          <p:spPr>
            <a:xfrm>
              <a:off x="0" y="0"/>
              <a:ext cx="5601509" cy="5143500"/>
            </a:xfrm>
            <a:prstGeom prst="rect">
              <a:avLst/>
            </a:prstGeom>
            <a:noFill/>
            <a:ln>
              <a:noFill/>
            </a:ln>
          </p:spPr>
        </p:pic>
        <p:pic>
          <p:nvPicPr>
            <p:cNvPr id="215" name="Shape 215"/>
            <p:cNvPicPr preferRelativeResize="0"/>
            <p:nvPr/>
          </p:nvPicPr>
          <p:blipFill rotWithShape="1">
            <a:blip r:embed="rId3">
              <a:alphaModFix/>
            </a:blip>
            <a:srcRect b="16416" l="15808" r="68893" t="64839"/>
            <a:stretch/>
          </p:blipFill>
          <p:spPr>
            <a:xfrm>
              <a:off x="154350" y="2510700"/>
              <a:ext cx="2051550" cy="2513625"/>
            </a:xfrm>
            <a:prstGeom prst="rect">
              <a:avLst/>
            </a:prstGeom>
            <a:noFill/>
            <a:ln>
              <a:noFill/>
            </a:ln>
          </p:spPr>
        </p:pic>
      </p:grpSp>
      <p:sp>
        <p:nvSpPr>
          <p:cNvPr id="216" name="Shape 216"/>
          <p:cNvSpPr txBox="1"/>
          <p:nvPr/>
        </p:nvSpPr>
        <p:spPr>
          <a:xfrm>
            <a:off x="5382225" y="1837950"/>
            <a:ext cx="3761700" cy="4405800"/>
          </a:xfrm>
          <a:prstGeom prst="rect">
            <a:avLst/>
          </a:prstGeom>
          <a:noFill/>
          <a:ln>
            <a:noFill/>
          </a:ln>
        </p:spPr>
        <p:txBody>
          <a:bodyPr anchorCtr="0" anchor="t" bIns="91425" lIns="91425" rIns="91425" tIns="91425">
            <a:noAutofit/>
          </a:bodyPr>
          <a:lstStyle/>
          <a:p>
            <a:pPr algn="ctr">
              <a:spcBef>
                <a:spcPts val="0"/>
              </a:spcBef>
              <a:buNone/>
            </a:pPr>
            <a:r>
              <a:rPr lang="en" sz="4000">
                <a:solidFill>
                  <a:srgbClr val="980000"/>
                </a:solidFill>
                <a:latin typeface="Georgia"/>
                <a:ea typeface="Georgia"/>
                <a:cs typeface="Georgia"/>
                <a:sym typeface="Georgia"/>
              </a:rPr>
              <a:t>Annual Rainfall in Sub-Saharan Africa (mm)</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Walls</a:t>
            </a:r>
          </a:p>
        </p:txBody>
      </p:sp>
      <p:sp>
        <p:nvSpPr>
          <p:cNvPr id="222" name="Shape 222"/>
          <p:cNvSpPr txBox="1"/>
          <p:nvPr>
            <p:ph idx="1" type="body"/>
          </p:nvPr>
        </p:nvSpPr>
        <p:spPr>
          <a:xfrm>
            <a:off x="9242625" y="829575"/>
            <a:ext cx="2786399" cy="3661199"/>
          </a:xfrm>
          <a:prstGeom prst="rect">
            <a:avLst/>
          </a:prstGeom>
        </p:spPr>
        <p:txBody>
          <a:bodyPr anchorCtr="0" anchor="t" bIns="91425" lIns="91425" rIns="91425" tIns="91425">
            <a:noAutofit/>
          </a:bodyPr>
          <a:lstStyle/>
          <a:p>
            <a:pPr lvl="0" rtl="0">
              <a:spcBef>
                <a:spcPts val="0"/>
              </a:spcBef>
              <a:buNone/>
            </a:pPr>
            <a:r>
              <a:rPr lang="en" sz="2400"/>
              <a:t>Made out of raffia mats</a:t>
            </a:r>
          </a:p>
          <a:p>
            <a:pPr lvl="0" rtl="0">
              <a:spcBef>
                <a:spcPts val="0"/>
              </a:spcBef>
              <a:buNone/>
            </a:pPr>
            <a:r>
              <a:rPr lang="en" sz="2400"/>
              <a:t>Provides ventilation and shade</a:t>
            </a:r>
          </a:p>
          <a:p>
            <a:pPr rtl="0">
              <a:spcBef>
                <a:spcPts val="0"/>
              </a:spcBef>
              <a:buNone/>
            </a:pPr>
            <a:r>
              <a:rPr lang="en" sz="2400"/>
              <a:t>Permanently bound to frame</a:t>
            </a:r>
          </a:p>
          <a:p>
            <a:pPr lvl="0" rtl="0">
              <a:spcBef>
                <a:spcPts val="0"/>
              </a:spcBef>
              <a:buNone/>
            </a:pPr>
            <a:r>
              <a:t/>
            </a:r>
            <a:endParaRPr sz="2400"/>
          </a:p>
        </p:txBody>
      </p:sp>
      <p:sp>
        <p:nvSpPr>
          <p:cNvPr id="223" name="Shape 223"/>
          <p:cNvSpPr txBox="1"/>
          <p:nvPr/>
        </p:nvSpPr>
        <p:spPr>
          <a:xfrm>
            <a:off x="3899850" y="2807525"/>
            <a:ext cx="3119400" cy="857400"/>
          </a:xfrm>
          <a:prstGeom prst="rect">
            <a:avLst/>
          </a:prstGeom>
          <a:noFill/>
          <a:ln>
            <a:noFill/>
          </a:ln>
        </p:spPr>
        <p:txBody>
          <a:bodyPr anchorCtr="0" anchor="t" bIns="91425" lIns="91425" rIns="91425" tIns="91425">
            <a:noAutofit/>
          </a:bodyPr>
          <a:lstStyle/>
          <a:p>
            <a:pPr>
              <a:spcBef>
                <a:spcPts val="0"/>
              </a:spcBef>
              <a:buNone/>
            </a:pPr>
            <a:r>
              <a:rPr lang="en"/>
              <a:t>-image- close up of raffia</a:t>
            </a:r>
          </a:p>
        </p:txBody>
      </p:sp>
      <p:pic>
        <p:nvPicPr>
          <p:cNvPr id="224" name="Shape 224"/>
          <p:cNvPicPr preferRelativeResize="0"/>
          <p:nvPr/>
        </p:nvPicPr>
        <p:blipFill>
          <a:blip r:embed="rId3">
            <a:alphaModFix/>
          </a:blip>
          <a:stretch>
            <a:fillRect/>
          </a:stretch>
        </p:blipFill>
        <p:spPr>
          <a:xfrm>
            <a:off x="7228491" y="1550787"/>
            <a:ext cx="1414225" cy="3069499"/>
          </a:xfrm>
          <a:prstGeom prst="rect">
            <a:avLst/>
          </a:prstGeom>
          <a:noFill/>
          <a:ln>
            <a:noFill/>
          </a:ln>
        </p:spPr>
      </p:pic>
      <p:pic>
        <p:nvPicPr>
          <p:cNvPr id="225" name="Shape 225"/>
          <p:cNvPicPr preferRelativeResize="0"/>
          <p:nvPr/>
        </p:nvPicPr>
        <p:blipFill>
          <a:blip r:embed="rId4">
            <a:alphaModFix/>
          </a:blip>
          <a:stretch>
            <a:fillRect/>
          </a:stretch>
        </p:blipFill>
        <p:spPr>
          <a:xfrm>
            <a:off x="457200" y="1233274"/>
            <a:ext cx="3075050" cy="3815899"/>
          </a:xfrm>
          <a:prstGeom prst="rect">
            <a:avLst/>
          </a:prstGeom>
          <a:noFill/>
          <a:ln>
            <a:noFill/>
          </a:ln>
        </p:spPr>
      </p:pic>
      <p:pic>
        <p:nvPicPr>
          <p:cNvPr id="226" name="Shape 226"/>
          <p:cNvPicPr preferRelativeResize="0"/>
          <p:nvPr/>
        </p:nvPicPr>
        <p:blipFill rotWithShape="1">
          <a:blip r:embed="rId5">
            <a:alphaModFix/>
          </a:blip>
          <a:srcRect b="0" l="0" r="60186" t="36928"/>
          <a:stretch/>
        </p:blipFill>
        <p:spPr>
          <a:xfrm>
            <a:off x="3899852" y="1463449"/>
            <a:ext cx="2728748" cy="3244174"/>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Raincoat</a:t>
            </a:r>
          </a:p>
        </p:txBody>
      </p:sp>
      <p:sp>
        <p:nvSpPr>
          <p:cNvPr id="232" name="Shape 232"/>
          <p:cNvSpPr txBox="1"/>
          <p:nvPr>
            <p:ph idx="1" type="body"/>
          </p:nvPr>
        </p:nvSpPr>
        <p:spPr>
          <a:xfrm>
            <a:off x="9461800" y="1763875"/>
            <a:ext cx="4525499" cy="3251099"/>
          </a:xfrm>
          <a:prstGeom prst="rect">
            <a:avLst/>
          </a:prstGeom>
        </p:spPr>
        <p:txBody>
          <a:bodyPr anchorCtr="0" anchor="t" bIns="91425" lIns="91425" rIns="91425" tIns="91425">
            <a:noAutofit/>
          </a:bodyPr>
          <a:lstStyle/>
          <a:p>
            <a:pPr lvl="0" rtl="0">
              <a:spcBef>
                <a:spcPts val="0"/>
              </a:spcBef>
              <a:buNone/>
            </a:pPr>
            <a:r>
              <a:rPr lang="en"/>
              <a:t>Storable Tyvek covering</a:t>
            </a:r>
          </a:p>
          <a:p>
            <a:pPr rtl="0">
              <a:spcBef>
                <a:spcPts val="0"/>
              </a:spcBef>
              <a:buNone/>
            </a:pPr>
            <a:r>
              <a:rPr lang="en"/>
              <a:t>Waterproof, lightweight, highly tear-resistant</a:t>
            </a:r>
          </a:p>
          <a:p>
            <a:pPr lvl="0">
              <a:spcBef>
                <a:spcPts val="0"/>
              </a:spcBef>
              <a:buNone/>
            </a:pPr>
            <a:r>
              <a:rPr lang="en"/>
              <a:t>Secured to frame through grommets</a:t>
            </a:r>
          </a:p>
        </p:txBody>
      </p:sp>
      <p:sp>
        <p:nvSpPr>
          <p:cNvPr id="233" name="Shape 233"/>
          <p:cNvSpPr txBox="1"/>
          <p:nvPr/>
        </p:nvSpPr>
        <p:spPr>
          <a:xfrm>
            <a:off x="6611325" y="3676875"/>
            <a:ext cx="2290200" cy="1066500"/>
          </a:xfrm>
          <a:prstGeom prst="rect">
            <a:avLst/>
          </a:prstGeom>
          <a:noFill/>
          <a:ln>
            <a:noFill/>
          </a:ln>
        </p:spPr>
        <p:txBody>
          <a:bodyPr anchorCtr="0" anchor="t" bIns="91425" lIns="91425" rIns="91425" tIns="91425">
            <a:noAutofit/>
          </a:bodyPr>
          <a:lstStyle/>
          <a:p>
            <a:pPr rtl="0">
              <a:spcBef>
                <a:spcPts val="0"/>
              </a:spcBef>
              <a:buNone/>
            </a:pPr>
            <a:r>
              <a:t/>
            </a:r>
            <a:endParaRPr/>
          </a:p>
          <a:p>
            <a:pPr>
              <a:spcBef>
                <a:spcPts val="0"/>
              </a:spcBef>
              <a:buNone/>
            </a:pPr>
            <a:r>
              <a:rPr lang="en"/>
              <a:t>Zoom in to show grommets</a:t>
            </a:r>
          </a:p>
        </p:txBody>
      </p:sp>
      <p:sp>
        <p:nvSpPr>
          <p:cNvPr id="234" name="Shape 234"/>
          <p:cNvSpPr txBox="1"/>
          <p:nvPr/>
        </p:nvSpPr>
        <p:spPr>
          <a:xfrm>
            <a:off x="777275" y="2284500"/>
            <a:ext cx="2183099" cy="1669500"/>
          </a:xfrm>
          <a:prstGeom prst="rect">
            <a:avLst/>
          </a:prstGeom>
          <a:noFill/>
          <a:ln>
            <a:noFill/>
          </a:ln>
        </p:spPr>
        <p:txBody>
          <a:bodyPr anchorCtr="0" anchor="t" bIns="91425" lIns="91425" rIns="91425" tIns="91425">
            <a:noAutofit/>
          </a:bodyPr>
          <a:lstStyle/>
          <a:p>
            <a:pPr>
              <a:spcBef>
                <a:spcPts val="0"/>
              </a:spcBef>
              <a:buNone/>
            </a:pPr>
            <a:r>
              <a:rPr lang="en">
                <a:solidFill>
                  <a:schemeClr val="dk1"/>
                </a:solidFill>
              </a:rPr>
              <a:t>Rolled up Tyvek mode</a:t>
            </a:r>
          </a:p>
        </p:txBody>
      </p:sp>
      <p:pic>
        <p:nvPicPr>
          <p:cNvPr id="235" name="Shape 235"/>
          <p:cNvPicPr preferRelativeResize="0"/>
          <p:nvPr/>
        </p:nvPicPr>
        <p:blipFill>
          <a:blip r:embed="rId4">
            <a:alphaModFix/>
          </a:blip>
          <a:stretch>
            <a:fillRect/>
          </a:stretch>
        </p:blipFill>
        <p:spPr>
          <a:xfrm>
            <a:off x="4519425" y="1453375"/>
            <a:ext cx="4167375" cy="3128399"/>
          </a:xfrm>
          <a:prstGeom prst="rect">
            <a:avLst/>
          </a:prstGeom>
          <a:noFill/>
          <a:ln>
            <a:noFill/>
          </a:ln>
        </p:spPr>
      </p:pic>
      <p:pic>
        <p:nvPicPr>
          <p:cNvPr id="236" name="Shape 236"/>
          <p:cNvPicPr preferRelativeResize="0"/>
          <p:nvPr/>
        </p:nvPicPr>
        <p:blipFill>
          <a:blip r:embed="rId5">
            <a:alphaModFix/>
          </a:blip>
          <a:stretch>
            <a:fillRect/>
          </a:stretch>
        </p:blipFill>
        <p:spPr>
          <a:xfrm>
            <a:off x="143925" y="1453375"/>
            <a:ext cx="4155945" cy="3128399"/>
          </a:xfrm>
          <a:prstGeom prst="rect">
            <a:avLst/>
          </a:prstGeom>
          <a:noFill/>
          <a:ln>
            <a:noFill/>
          </a:ln>
        </p:spPr>
      </p:pic>
      <p:pic>
        <p:nvPicPr>
          <p:cNvPr id="237" name="Shape 237"/>
          <p:cNvPicPr preferRelativeResize="0"/>
          <p:nvPr/>
        </p:nvPicPr>
        <p:blipFill rotWithShape="1">
          <a:blip r:embed="rId6">
            <a:alphaModFix/>
          </a:blip>
          <a:srcRect b="23130" l="21679" r="11778" t="10459"/>
          <a:stretch/>
        </p:blipFill>
        <p:spPr>
          <a:xfrm>
            <a:off x="7174150" y="3563675"/>
            <a:ext cx="1727377" cy="1292898"/>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Netting</a:t>
            </a:r>
          </a:p>
        </p:txBody>
      </p:sp>
      <p:sp>
        <p:nvSpPr>
          <p:cNvPr id="243" name="Shape 243"/>
          <p:cNvSpPr txBox="1"/>
          <p:nvPr>
            <p:ph idx="1" type="body"/>
          </p:nvPr>
        </p:nvSpPr>
        <p:spPr>
          <a:xfrm>
            <a:off x="10277825" y="655600"/>
            <a:ext cx="4483500" cy="3682199"/>
          </a:xfrm>
          <a:prstGeom prst="rect">
            <a:avLst/>
          </a:prstGeom>
        </p:spPr>
        <p:txBody>
          <a:bodyPr anchorCtr="0" anchor="t" bIns="91425" lIns="91425" rIns="91425" tIns="91425">
            <a:noAutofit/>
          </a:bodyPr>
          <a:lstStyle/>
          <a:p>
            <a:pPr lvl="0" rtl="0">
              <a:spcBef>
                <a:spcPts val="0"/>
              </a:spcBef>
              <a:buNone/>
            </a:pPr>
            <a:r>
              <a:rPr lang="en"/>
              <a:t>Made of minnow seine</a:t>
            </a:r>
          </a:p>
          <a:p>
            <a:pPr lvl="0" rtl="0">
              <a:spcBef>
                <a:spcPts val="0"/>
              </a:spcBef>
              <a:buNone/>
            </a:pPr>
            <a:r>
              <a:rPr lang="en"/>
              <a:t>Absorbs force of rainfall</a:t>
            </a:r>
          </a:p>
          <a:p>
            <a:pPr lvl="0">
              <a:spcBef>
                <a:spcPts val="0"/>
              </a:spcBef>
              <a:buNone/>
            </a:pPr>
            <a:r>
              <a:rPr lang="en"/>
              <a:t>Secured with rebar</a:t>
            </a:r>
          </a:p>
        </p:txBody>
      </p:sp>
      <p:sp>
        <p:nvSpPr>
          <p:cNvPr id="244" name="Shape 244"/>
          <p:cNvSpPr txBox="1"/>
          <p:nvPr/>
        </p:nvSpPr>
        <p:spPr>
          <a:xfrm>
            <a:off x="714025" y="1476675"/>
            <a:ext cx="3713099" cy="3338700"/>
          </a:xfrm>
          <a:prstGeom prst="rect">
            <a:avLst/>
          </a:prstGeom>
          <a:noFill/>
          <a:ln>
            <a:noFill/>
          </a:ln>
        </p:spPr>
        <p:txBody>
          <a:bodyPr anchorCtr="0" anchor="t" bIns="91425" lIns="91425" rIns="91425" tIns="91425">
            <a:noAutofit/>
          </a:bodyPr>
          <a:lstStyle/>
          <a:p>
            <a:pPr rtl="0">
              <a:spcBef>
                <a:spcPts val="0"/>
              </a:spcBef>
              <a:buNone/>
            </a:pPr>
            <a:r>
              <a:rPr lang="en"/>
              <a:t>Overall picture of the set up netting</a:t>
            </a:r>
          </a:p>
          <a:p>
            <a:pPr rtl="0">
              <a:spcBef>
                <a:spcPts val="0"/>
              </a:spcBef>
              <a:buNone/>
            </a:pPr>
            <a:r>
              <a:t/>
            </a:r>
            <a:endParaRPr/>
          </a:p>
          <a:p>
            <a:pPr rtl="0">
              <a:spcBef>
                <a:spcPts val="0"/>
              </a:spcBef>
              <a:buNone/>
            </a:pPr>
            <a:r>
              <a:t/>
            </a:r>
            <a:endParaRPr/>
          </a:p>
          <a:p>
            <a:pPr>
              <a:spcBef>
                <a:spcPts val="0"/>
              </a:spcBef>
              <a:buNone/>
            </a:pPr>
            <a:r>
              <a:rPr lang="en"/>
              <a:t> </a:t>
            </a:r>
          </a:p>
        </p:txBody>
      </p:sp>
      <p:sp>
        <p:nvSpPr>
          <p:cNvPr id="245" name="Shape 245"/>
          <p:cNvSpPr txBox="1"/>
          <p:nvPr/>
        </p:nvSpPr>
        <p:spPr>
          <a:xfrm>
            <a:off x="5724775" y="2777900"/>
            <a:ext cx="2554799" cy="1209899"/>
          </a:xfrm>
          <a:prstGeom prst="rect">
            <a:avLst/>
          </a:prstGeom>
          <a:noFill/>
          <a:ln>
            <a:noFill/>
          </a:ln>
        </p:spPr>
        <p:txBody>
          <a:bodyPr anchorCtr="0" anchor="t" bIns="91425" lIns="91425" rIns="91425" tIns="91425">
            <a:noAutofit/>
          </a:bodyPr>
          <a:lstStyle/>
          <a:p>
            <a:pPr>
              <a:spcBef>
                <a:spcPts val="0"/>
              </a:spcBef>
              <a:buNone/>
            </a:pPr>
            <a:r>
              <a:rPr lang="en"/>
              <a:t>close up of netting</a:t>
            </a:r>
          </a:p>
        </p:txBody>
      </p:sp>
      <p:pic>
        <p:nvPicPr>
          <p:cNvPr id="246" name="Shape 246"/>
          <p:cNvPicPr preferRelativeResize="0"/>
          <p:nvPr/>
        </p:nvPicPr>
        <p:blipFill>
          <a:blip r:embed="rId3">
            <a:alphaModFix/>
          </a:blip>
          <a:stretch>
            <a:fillRect/>
          </a:stretch>
        </p:blipFill>
        <p:spPr>
          <a:xfrm>
            <a:off x="350072" y="1424150"/>
            <a:ext cx="4359950" cy="3462700"/>
          </a:xfrm>
          <a:prstGeom prst="rect">
            <a:avLst/>
          </a:prstGeom>
          <a:noFill/>
          <a:ln>
            <a:noFill/>
          </a:ln>
        </p:spPr>
      </p:pic>
      <p:pic>
        <p:nvPicPr>
          <p:cNvPr id="247" name="Shape 247"/>
          <p:cNvPicPr preferRelativeResize="0"/>
          <p:nvPr/>
        </p:nvPicPr>
        <p:blipFill rotWithShape="1">
          <a:blip r:embed="rId4">
            <a:alphaModFix/>
          </a:blip>
          <a:srcRect b="45992" l="39343" r="4864" t="0"/>
          <a:stretch/>
        </p:blipFill>
        <p:spPr>
          <a:xfrm>
            <a:off x="4989400" y="1766550"/>
            <a:ext cx="3830975" cy="27779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57200" y="1934878"/>
            <a:ext cx="8229600" cy="857400"/>
          </a:xfrm>
          <a:prstGeom prst="rect">
            <a:avLst/>
          </a:prstGeom>
          <a:noFill/>
          <a:ln>
            <a:noFill/>
          </a:ln>
        </p:spPr>
        <p:txBody>
          <a:bodyPr anchorCtr="0" anchor="ctr" bIns="91425" lIns="91425" rIns="91425" tIns="91425">
            <a:noAutofit/>
          </a:bodyPr>
          <a:lstStyle/>
          <a:p>
            <a:pPr lvl="0" rtl="0">
              <a:spcBef>
                <a:spcPts val="0"/>
              </a:spcBef>
              <a:buNone/>
            </a:pPr>
            <a:r>
              <a:rPr lang="en"/>
              <a:t>Shelter Kit</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What we started with..</a:t>
            </a:r>
          </a:p>
        </p:txBody>
      </p:sp>
      <p:pic>
        <p:nvPicPr>
          <p:cNvPr id="258" name="Shape 258"/>
          <p:cNvPicPr preferRelativeResize="0"/>
          <p:nvPr/>
        </p:nvPicPr>
        <p:blipFill>
          <a:blip r:embed="rId3">
            <a:alphaModFix/>
          </a:blip>
          <a:stretch>
            <a:fillRect/>
          </a:stretch>
        </p:blipFill>
        <p:spPr>
          <a:xfrm>
            <a:off x="1665412" y="1182750"/>
            <a:ext cx="5813174" cy="396074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sz="4000"/>
              <a:t>Where can we deploy RAMESSES?</a:t>
            </a:r>
          </a:p>
        </p:txBody>
      </p:sp>
      <p:sp>
        <p:nvSpPr>
          <p:cNvPr id="264" name="Shape 264"/>
          <p:cNvSpPr txBox="1"/>
          <p:nvPr>
            <p:ph idx="1" type="body"/>
          </p:nvPr>
        </p:nvSpPr>
        <p:spPr>
          <a:xfrm>
            <a:off x="297400" y="1522675"/>
            <a:ext cx="4799399" cy="3725699"/>
          </a:xfrm>
          <a:prstGeom prst="rect">
            <a:avLst/>
          </a:prstGeom>
        </p:spPr>
        <p:txBody>
          <a:bodyPr anchorCtr="0" anchor="t" bIns="91425" lIns="91425" rIns="91425" tIns="91425">
            <a:noAutofit/>
          </a:bodyPr>
          <a:lstStyle/>
          <a:p>
            <a:pPr rtl="0">
              <a:spcBef>
                <a:spcPts val="0"/>
              </a:spcBef>
              <a:buNone/>
            </a:pPr>
            <a:r>
              <a:rPr b="1" lang="en"/>
              <a:t>Burkina Faso</a:t>
            </a:r>
          </a:p>
          <a:p>
            <a:pPr indent="-228600" lvl="0" marL="457200" rtl="0">
              <a:spcBef>
                <a:spcPts val="0"/>
              </a:spcBef>
            </a:pPr>
            <a:r>
              <a:rPr lang="en"/>
              <a:t>Familiar with location</a:t>
            </a:r>
          </a:p>
          <a:p>
            <a:pPr indent="-228600" lvl="0" marL="457200" rtl="0">
              <a:spcBef>
                <a:spcPts val="0"/>
              </a:spcBef>
            </a:pPr>
            <a:r>
              <a:rPr lang="en"/>
              <a:t>Poor conditions of living</a:t>
            </a:r>
          </a:p>
          <a:p>
            <a:pPr indent="-228600" lvl="0" marL="457200" rtl="0">
              <a:spcBef>
                <a:spcPts val="0"/>
              </a:spcBef>
            </a:pPr>
            <a:r>
              <a:rPr lang="en"/>
              <a:t>Proximity to countries with resources</a:t>
            </a:r>
          </a:p>
          <a:p>
            <a:pPr indent="457200" lvl="0" rtl="0">
              <a:spcBef>
                <a:spcPts val="0"/>
              </a:spcBef>
              <a:buNone/>
            </a:pPr>
            <a:r>
              <a:t/>
            </a:r>
            <a:endParaRPr/>
          </a:p>
        </p:txBody>
      </p:sp>
      <p:pic>
        <p:nvPicPr>
          <p:cNvPr id="265" name="Shape 265"/>
          <p:cNvPicPr preferRelativeResize="0"/>
          <p:nvPr/>
        </p:nvPicPr>
        <p:blipFill>
          <a:blip r:embed="rId3">
            <a:alphaModFix/>
          </a:blip>
          <a:stretch>
            <a:fillRect/>
          </a:stretch>
        </p:blipFill>
        <p:spPr>
          <a:xfrm>
            <a:off x="5096800" y="1295700"/>
            <a:ext cx="3473362" cy="37257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457200" y="1934878"/>
            <a:ext cx="8229600" cy="857400"/>
          </a:xfrm>
          <a:prstGeom prst="rect">
            <a:avLst/>
          </a:prstGeom>
          <a:noFill/>
          <a:ln>
            <a:noFill/>
          </a:ln>
        </p:spPr>
        <p:txBody>
          <a:bodyPr anchorCtr="0" anchor="ctr" bIns="91425" lIns="91425" rIns="91425" tIns="91425">
            <a:noAutofit/>
          </a:bodyPr>
          <a:lstStyle/>
          <a:p>
            <a:pPr lvl="0" rtl="0">
              <a:spcBef>
                <a:spcPts val="0"/>
              </a:spcBef>
              <a:buNone/>
            </a:pPr>
            <a:r>
              <a:rPr lang="en"/>
              <a:t>What’s Next?</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nvSpPr>
        <p:spPr>
          <a:xfrm>
            <a:off x="0" y="918525"/>
            <a:ext cx="9144000" cy="4224900"/>
          </a:xfrm>
          <a:prstGeom prst="rect">
            <a:avLst/>
          </a:prstGeom>
          <a:solidFill>
            <a:srgbClr val="FFFFFF"/>
          </a:solidFill>
          <a:ln>
            <a:noFill/>
          </a:ln>
        </p:spPr>
        <p:txBody>
          <a:bodyPr anchorCtr="0" anchor="t" bIns="91425" lIns="91425" rIns="91425" tIns="91425">
            <a:noAutofit/>
          </a:bodyPr>
          <a:lstStyle/>
          <a:p>
            <a:pPr lvl="0" rtl="0">
              <a:spcBef>
                <a:spcPts val="0"/>
              </a:spcBef>
              <a:buNone/>
            </a:pPr>
            <a:r>
              <a:t/>
            </a:r>
            <a:endParaRPr/>
          </a:p>
        </p:txBody>
      </p:sp>
      <p:sp>
        <p:nvSpPr>
          <p:cNvPr id="63" name="Shape 63"/>
          <p:cNvSpPr txBox="1"/>
          <p:nvPr>
            <p:ph type="title"/>
          </p:nvPr>
        </p:nvSpPr>
        <p:spPr>
          <a:xfrm>
            <a:off x="400675" y="98925"/>
            <a:ext cx="8229600" cy="819600"/>
          </a:xfrm>
          <a:prstGeom prst="rect">
            <a:avLst/>
          </a:prstGeom>
        </p:spPr>
        <p:txBody>
          <a:bodyPr anchorCtr="0" anchor="ctr" bIns="91425" lIns="91425" rIns="91425" tIns="91425">
            <a:noAutofit/>
          </a:bodyPr>
          <a:lstStyle/>
          <a:p>
            <a:pPr lvl="0" rtl="0">
              <a:spcBef>
                <a:spcPts val="0"/>
              </a:spcBef>
              <a:buNone/>
            </a:pPr>
            <a:r>
              <a:rPr b="1" lang="en" sz="3600"/>
              <a:t>10</a:t>
            </a:r>
            <a:r>
              <a:rPr lang="en" sz="3600"/>
              <a:t> million?</a:t>
            </a:r>
          </a:p>
        </p:txBody>
      </p:sp>
      <p:pic>
        <p:nvPicPr>
          <p:cNvPr id="64" name="Shape 64"/>
          <p:cNvPicPr preferRelativeResize="0"/>
          <p:nvPr/>
        </p:nvPicPr>
        <p:blipFill rotWithShape="1">
          <a:blip r:embed="rId3">
            <a:alphaModFix/>
          </a:blip>
          <a:srcRect b="2330" l="0" r="0" t="-2330"/>
          <a:stretch/>
        </p:blipFill>
        <p:spPr>
          <a:xfrm>
            <a:off x="-56525" y="1012875"/>
            <a:ext cx="9143999" cy="3752000"/>
          </a:xfrm>
          <a:prstGeom prst="rect">
            <a:avLst/>
          </a:prstGeom>
          <a:noFill/>
          <a:ln>
            <a:noFill/>
          </a:ln>
        </p:spPr>
      </p:pic>
      <p:pic>
        <p:nvPicPr>
          <p:cNvPr id="65" name="Shape 65"/>
          <p:cNvPicPr preferRelativeResize="0"/>
          <p:nvPr/>
        </p:nvPicPr>
        <p:blipFill rotWithShape="1">
          <a:blip r:embed="rId4">
            <a:alphaModFix/>
          </a:blip>
          <a:srcRect b="0" l="-890" r="890" t="0"/>
          <a:stretch/>
        </p:blipFill>
        <p:spPr>
          <a:xfrm>
            <a:off x="-136250" y="1081922"/>
            <a:ext cx="8831224" cy="3898114"/>
          </a:xfrm>
          <a:prstGeom prst="rect">
            <a:avLst/>
          </a:prstGeom>
          <a:noFill/>
          <a:ln>
            <a:noFill/>
          </a:ln>
        </p:spPr>
      </p:pic>
      <p:sp>
        <p:nvSpPr>
          <p:cNvPr id="66" name="Shape 66"/>
          <p:cNvSpPr txBox="1"/>
          <p:nvPr/>
        </p:nvSpPr>
        <p:spPr>
          <a:xfrm>
            <a:off x="8694975" y="1113175"/>
            <a:ext cx="392399" cy="3551399"/>
          </a:xfrm>
          <a:prstGeom prst="rect">
            <a:avLst/>
          </a:prstGeom>
          <a:solidFill>
            <a:srgbClr val="FFFFFF"/>
          </a:solid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4">
            <a:alphaModFix/>
          </a:blip>
          <a:srcRect b="7971" l="18645" r="19880" t="14706"/>
          <a:stretch/>
        </p:blipFill>
        <p:spPr>
          <a:xfrm>
            <a:off x="1760899" y="214450"/>
            <a:ext cx="5622206" cy="4714598"/>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Problem Statement</a:t>
            </a:r>
          </a:p>
        </p:txBody>
      </p:sp>
      <p:sp>
        <p:nvSpPr>
          <p:cNvPr id="72" name="Shape 72"/>
          <p:cNvSpPr txBox="1"/>
          <p:nvPr>
            <p:ph idx="1" type="body"/>
          </p:nvPr>
        </p:nvSpPr>
        <p:spPr>
          <a:xfrm>
            <a:off x="457200" y="1829975"/>
            <a:ext cx="8229600" cy="3725699"/>
          </a:xfrm>
          <a:prstGeom prst="rect">
            <a:avLst/>
          </a:prstGeom>
        </p:spPr>
        <p:txBody>
          <a:bodyPr anchorCtr="0" anchor="t" bIns="91425" lIns="91425" rIns="91425" tIns="91425">
            <a:noAutofit/>
          </a:bodyPr>
          <a:lstStyle/>
          <a:p>
            <a:pPr>
              <a:spcBef>
                <a:spcPts val="0"/>
              </a:spcBef>
              <a:buNone/>
            </a:pPr>
            <a:r>
              <a:rPr lang="en"/>
              <a:t>C</a:t>
            </a:r>
            <a:r>
              <a:rPr lang="en">
                <a:latin typeface="Georgia"/>
                <a:ea typeface="Georgia"/>
                <a:cs typeface="Georgia"/>
                <a:sym typeface="Georgia"/>
              </a:rPr>
              <a:t>reate a safe and durable emergency shelter kit for refugees and </a:t>
            </a:r>
            <a:r>
              <a:rPr lang="en"/>
              <a:t>internally displaced person</a:t>
            </a:r>
            <a:r>
              <a:rPr lang="en">
                <a:latin typeface="Georgia"/>
                <a:ea typeface="Georgia"/>
                <a:cs typeface="Georgia"/>
                <a:sym typeface="Georgia"/>
              </a:rPr>
              <a:t>s in Sub-Saharan Africa</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RAMESSES I</a:t>
            </a:r>
          </a:p>
        </p:txBody>
      </p:sp>
      <p:pic>
        <p:nvPicPr>
          <p:cNvPr id="78" name="Shape 78"/>
          <p:cNvPicPr preferRelativeResize="0"/>
          <p:nvPr/>
        </p:nvPicPr>
        <p:blipFill rotWithShape="1">
          <a:blip r:embed="rId3">
            <a:alphaModFix/>
          </a:blip>
          <a:srcRect b="12734" l="8048" r="15011" t="12088"/>
          <a:stretch/>
        </p:blipFill>
        <p:spPr>
          <a:xfrm>
            <a:off x="234475" y="1870000"/>
            <a:ext cx="4270800" cy="2780124"/>
          </a:xfrm>
          <a:prstGeom prst="rect">
            <a:avLst/>
          </a:prstGeom>
          <a:noFill/>
          <a:ln>
            <a:noFill/>
          </a:ln>
        </p:spPr>
      </p:pic>
      <p:pic>
        <p:nvPicPr>
          <p:cNvPr id="79" name="Shape 79"/>
          <p:cNvPicPr preferRelativeResize="0"/>
          <p:nvPr/>
        </p:nvPicPr>
        <p:blipFill rotWithShape="1">
          <a:blip r:embed="rId4">
            <a:alphaModFix/>
          </a:blip>
          <a:srcRect b="15931" l="10548" r="4927" t="0"/>
          <a:stretch/>
        </p:blipFill>
        <p:spPr>
          <a:xfrm>
            <a:off x="4650450" y="1870000"/>
            <a:ext cx="4270801" cy="2780128"/>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Design Goals</a:t>
            </a:r>
          </a:p>
        </p:txBody>
      </p:sp>
      <p:sp>
        <p:nvSpPr>
          <p:cNvPr id="85" name="Shape 85"/>
          <p:cNvSpPr txBox="1"/>
          <p:nvPr>
            <p:ph idx="1" type="body"/>
          </p:nvPr>
        </p:nvSpPr>
        <p:spPr>
          <a:xfrm>
            <a:off x="0" y="1130450"/>
            <a:ext cx="9144000" cy="4013100"/>
          </a:xfrm>
          <a:prstGeom prst="rect">
            <a:avLst/>
          </a:prstGeom>
          <a:solidFill>
            <a:srgbClr val="FFFFFF"/>
          </a:solidFill>
        </p:spPr>
        <p:txBody>
          <a:bodyPr anchorCtr="0" anchor="t" bIns="91425" lIns="91425" rIns="91425" tIns="91425">
            <a:noAutofit/>
          </a:bodyPr>
          <a:lstStyle/>
          <a:p>
            <a:pPr rtl="0">
              <a:spcBef>
                <a:spcPts val="0"/>
              </a:spcBef>
              <a:buNone/>
            </a:pPr>
            <a:r>
              <a:t/>
            </a:r>
            <a:endParaRPr/>
          </a:p>
          <a:p>
            <a:pPr>
              <a:spcBef>
                <a:spcPts val="0"/>
              </a:spcBef>
              <a:buNone/>
            </a:pPr>
            <a:r>
              <a:t/>
            </a:r>
            <a:endParaRPr/>
          </a:p>
        </p:txBody>
      </p:sp>
      <p:pic>
        <p:nvPicPr>
          <p:cNvPr id="86" name="Shape 86"/>
          <p:cNvPicPr preferRelativeResize="0"/>
          <p:nvPr/>
        </p:nvPicPr>
        <p:blipFill rotWithShape="1">
          <a:blip r:embed="rId4">
            <a:alphaModFix/>
          </a:blip>
          <a:srcRect b="11077" l="12072" r="0" t="11993"/>
          <a:stretch/>
        </p:blipFill>
        <p:spPr>
          <a:xfrm>
            <a:off x="364675" y="1130450"/>
            <a:ext cx="8414626" cy="4013100"/>
          </a:xfrm>
          <a:prstGeom prst="rect">
            <a:avLst/>
          </a:prstGeom>
          <a:noFill/>
          <a:ln>
            <a:noFill/>
          </a:ln>
        </p:spPr>
      </p:pic>
      <p:sp>
        <p:nvSpPr>
          <p:cNvPr id="87" name="Shape 87"/>
          <p:cNvSpPr/>
          <p:nvPr/>
        </p:nvSpPr>
        <p:spPr>
          <a:xfrm>
            <a:off x="2618500" y="3558875"/>
            <a:ext cx="448499" cy="579000"/>
          </a:xfrm>
          <a:prstGeom prst="down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Group subdivision</a:t>
            </a:r>
          </a:p>
        </p:txBody>
      </p:sp>
      <p:pic>
        <p:nvPicPr>
          <p:cNvPr id="93" name="Shape 93"/>
          <p:cNvPicPr preferRelativeResize="0"/>
          <p:nvPr/>
        </p:nvPicPr>
        <p:blipFill rotWithShape="1">
          <a:blip r:embed="rId3">
            <a:alphaModFix/>
          </a:blip>
          <a:srcRect b="0" l="0" r="0" t="5997"/>
          <a:stretch/>
        </p:blipFill>
        <p:spPr>
          <a:xfrm>
            <a:off x="1998125" y="1458175"/>
            <a:ext cx="4998051" cy="3629175"/>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Frame</a:t>
            </a:r>
          </a:p>
        </p:txBody>
      </p:sp>
      <p:sp>
        <p:nvSpPr>
          <p:cNvPr id="99" name="Shape 99"/>
          <p:cNvSpPr txBox="1"/>
          <p:nvPr>
            <p:ph idx="1" type="body"/>
          </p:nvPr>
        </p:nvSpPr>
        <p:spPr>
          <a:xfrm>
            <a:off x="457200" y="1602525"/>
            <a:ext cx="8229600" cy="3725699"/>
          </a:xfrm>
          <a:prstGeom prst="rect">
            <a:avLst/>
          </a:prstGeom>
        </p:spPr>
        <p:txBody>
          <a:bodyPr anchorCtr="0" anchor="t" bIns="91425" lIns="91425" rIns="91425" tIns="91425">
            <a:noAutofit/>
          </a:bodyPr>
          <a:lstStyle/>
          <a:p>
            <a:pPr rtl="0">
              <a:spcBef>
                <a:spcPts val="0"/>
              </a:spcBef>
              <a:buNone/>
            </a:pPr>
            <a:r>
              <a:rPr lang="en"/>
              <a:t>Mission Statement: </a:t>
            </a:r>
          </a:p>
          <a:p>
            <a:pPr>
              <a:spcBef>
                <a:spcPts val="0"/>
              </a:spcBef>
              <a:buNone/>
            </a:pPr>
            <a:r>
              <a:rPr lang="en"/>
              <a:t>Create a stable frame for RAMESSES II that is easy to assemble</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57200" y="205978"/>
            <a:ext cx="8229600" cy="857400"/>
          </a:xfrm>
          <a:prstGeom prst="rect">
            <a:avLst/>
          </a:prstGeom>
        </p:spPr>
        <p:txBody>
          <a:bodyPr anchorCtr="0" anchor="ctr" bIns="91425" lIns="91425" rIns="91425" tIns="91425">
            <a:noAutofit/>
          </a:bodyPr>
          <a:lstStyle/>
          <a:p>
            <a:pPr>
              <a:spcBef>
                <a:spcPts val="0"/>
              </a:spcBef>
              <a:buNone/>
            </a:pPr>
            <a:r>
              <a:rPr lang="en"/>
              <a:t>Folding Fan</a:t>
            </a:r>
          </a:p>
        </p:txBody>
      </p:sp>
      <p:pic>
        <p:nvPicPr>
          <p:cNvPr id="105" name="Shape 105"/>
          <p:cNvPicPr preferRelativeResize="0"/>
          <p:nvPr/>
        </p:nvPicPr>
        <p:blipFill rotWithShape="1">
          <a:blip r:embed="rId3">
            <a:alphaModFix/>
          </a:blip>
          <a:srcRect b="0" l="11551" r="0" t="0"/>
          <a:stretch/>
        </p:blipFill>
        <p:spPr>
          <a:xfrm>
            <a:off x="1987512" y="1200150"/>
            <a:ext cx="5168975" cy="394335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